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9" r:id="rId1"/>
  </p:sldMasterIdLst>
  <p:sldIdLst>
    <p:sldId id="256" r:id="rId2"/>
    <p:sldId id="324" r:id="rId3"/>
    <p:sldId id="325" r:id="rId4"/>
    <p:sldId id="293" r:id="rId5"/>
    <p:sldId id="266" r:id="rId6"/>
    <p:sldId id="318" r:id="rId7"/>
    <p:sldId id="263" r:id="rId8"/>
    <p:sldId id="294" r:id="rId9"/>
    <p:sldId id="307" r:id="rId10"/>
    <p:sldId id="309" r:id="rId11"/>
    <p:sldId id="311" r:id="rId12"/>
    <p:sldId id="312" r:id="rId13"/>
    <p:sldId id="271" r:id="rId14"/>
    <p:sldId id="273" r:id="rId15"/>
    <p:sldId id="298" r:id="rId16"/>
    <p:sldId id="326" r:id="rId17"/>
    <p:sldId id="274" r:id="rId18"/>
    <p:sldId id="304" r:id="rId19"/>
    <p:sldId id="315" r:id="rId20"/>
    <p:sldId id="316" r:id="rId21"/>
    <p:sldId id="317" r:id="rId22"/>
    <p:sldId id="275" r:id="rId23"/>
    <p:sldId id="313" r:id="rId24"/>
    <p:sldId id="314" r:id="rId25"/>
    <p:sldId id="277" r:id="rId26"/>
    <p:sldId id="319" r:id="rId27"/>
    <p:sldId id="320" r:id="rId28"/>
    <p:sldId id="321" r:id="rId29"/>
    <p:sldId id="322" r:id="rId30"/>
    <p:sldId id="323" r:id="rId31"/>
    <p:sldId id="327" r:id="rId3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2" autoAdjust="0"/>
    <p:restoredTop sz="94660"/>
  </p:normalViewPr>
  <p:slideViewPr>
    <p:cSldViewPr snapToGrid="0">
      <p:cViewPr varScale="1">
        <p:scale>
          <a:sx n="116" d="100"/>
          <a:sy n="116" d="100"/>
        </p:scale>
        <p:origin x="18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771465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23342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9573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3067555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1526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2885233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1424063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399888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757012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386698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870ADCE-F987-4DA7-AAE0-4637BAD7DEA9}" type="datetimeFigureOut">
              <a:rPr lang="pl-PL" smtClean="0"/>
              <a:t>2020-02-14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2578551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870ADCE-F987-4DA7-AAE0-4637BAD7DEA9}" type="datetimeFigureOut">
              <a:rPr lang="pl-PL" smtClean="0"/>
              <a:t>2020-02-14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187195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870ADCE-F987-4DA7-AAE0-4637BAD7DEA9}" type="datetimeFigureOut">
              <a:rPr lang="pl-PL" smtClean="0"/>
              <a:t>2020-02-14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2958196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0ADCE-F987-4DA7-AAE0-4637BAD7DEA9}" type="datetimeFigureOut">
              <a:rPr lang="pl-PL" smtClean="0"/>
              <a:t>2020-02-14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782669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870ADCE-F987-4DA7-AAE0-4637BAD7DEA9}" type="datetimeFigureOut">
              <a:rPr lang="pl-PL" smtClean="0"/>
              <a:t>2020-02-14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301116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870ADCE-F987-4DA7-AAE0-4637BAD7DEA9}" type="datetimeFigureOut">
              <a:rPr lang="pl-PL" smtClean="0"/>
              <a:t>2020-02-14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127406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70ADCE-F987-4DA7-AAE0-4637BAD7DEA9}" type="datetimeFigureOut">
              <a:rPr lang="pl-PL" smtClean="0"/>
              <a:t>2020-02-14</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A422C40-06E5-4216-9D3B-821519C689AC}" type="slidenum">
              <a:rPr lang="pl-PL" smtClean="0"/>
              <a:t>‹#›</a:t>
            </a:fld>
            <a:endParaRPr lang="pl-PL"/>
          </a:p>
        </p:txBody>
      </p:sp>
    </p:spTree>
    <p:extLst>
      <p:ext uri="{BB962C8B-B14F-4D97-AF65-F5344CB8AC3E}">
        <p14:creationId xmlns:p14="http://schemas.microsoft.com/office/powerpoint/2010/main" val="295072237"/>
      </p:ext>
    </p:extLst>
  </p:cSld>
  <p:clrMap bg1="dk1" tx1="lt1" bg2="dk2" tx2="lt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 id="2147483991" r:id="rId12"/>
    <p:sldLayoutId id="2147483992" r:id="rId13"/>
    <p:sldLayoutId id="2147483993" r:id="rId14"/>
    <p:sldLayoutId id="2147483994" r:id="rId15"/>
    <p:sldLayoutId id="21474839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85176" y="766483"/>
            <a:ext cx="8649354" cy="3284757"/>
          </a:xfrm>
        </p:spPr>
        <p:txBody>
          <a:bodyPr/>
          <a:lstStyle/>
          <a:p>
            <a:pPr algn="ctr"/>
            <a:r>
              <a:rPr lang="pl-PL" dirty="0" smtClean="0"/>
              <a:t>WARUNKI PODJĘCIA DZIAŁALNOŚCI PRZEZ INSTYTUCJE FINANSOWE</a:t>
            </a:r>
            <a:endParaRPr lang="pl-PL" dirty="0"/>
          </a:p>
        </p:txBody>
      </p:sp>
      <p:sp>
        <p:nvSpPr>
          <p:cNvPr id="3" name="Podtytuł 2"/>
          <p:cNvSpPr>
            <a:spLocks noGrp="1"/>
          </p:cNvSpPr>
          <p:nvPr>
            <p:ph type="subTitle" idx="1"/>
          </p:nvPr>
        </p:nvSpPr>
        <p:spPr>
          <a:xfrm>
            <a:off x="1546411" y="5177118"/>
            <a:ext cx="7646909" cy="1180850"/>
          </a:xfrm>
        </p:spPr>
        <p:txBody>
          <a:bodyPr>
            <a:normAutofit fontScale="47500" lnSpcReduction="20000"/>
          </a:bodyPr>
          <a:lstStyle/>
          <a:p>
            <a:pPr algn="ctr"/>
            <a:r>
              <a:rPr lang="pl-PL" dirty="0"/>
              <a:t>Materiał przygotowany w ramach edukacji prawnej, zmierzającej do zwiększenia świadomości prawnej społeczeństwa przez:</a:t>
            </a:r>
          </a:p>
          <a:p>
            <a:pPr algn="ctr"/>
            <a:r>
              <a:rPr lang="pl-PL" dirty="0"/>
              <a:t>Kancelarię Radcy Prawnego</a:t>
            </a:r>
          </a:p>
          <a:p>
            <a:pPr algn="ctr"/>
            <a:r>
              <a:rPr lang="pl-PL" dirty="0"/>
              <a:t>dr Małgorzaty Maliszewskiej</a:t>
            </a:r>
          </a:p>
          <a:p>
            <a:pPr algn="ctr"/>
            <a:r>
              <a:rPr lang="pl-PL" dirty="0"/>
              <a:t>ul. Szczęśliwicka27a lok. 3, 02-323 Warszawa</a:t>
            </a:r>
          </a:p>
          <a:p>
            <a:pPr algn="ctr"/>
            <a:r>
              <a:rPr lang="pl-PL" dirty="0"/>
              <a:t>tel.(22) 822 30 30, prawnik@drmaliszewskakancelaria.com</a:t>
            </a:r>
          </a:p>
          <a:p>
            <a:pPr algn="ctr"/>
            <a:endParaRPr lang="pl-PL" dirty="0"/>
          </a:p>
        </p:txBody>
      </p:sp>
    </p:spTree>
    <p:extLst>
      <p:ext uri="{BB962C8B-B14F-4D97-AF65-F5344CB8AC3E}">
        <p14:creationId xmlns:p14="http://schemas.microsoft.com/office/powerpoint/2010/main" val="182734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POSTĘPOWANIE W SPRAWIE ZEZWOLENIA NA UTWORZENIE BANKU</a:t>
            </a:r>
            <a:endParaRPr lang="pl-PL" dirty="0"/>
          </a:p>
        </p:txBody>
      </p:sp>
      <p:sp>
        <p:nvSpPr>
          <p:cNvPr id="3" name="Symbol zastępczy zawartości 2"/>
          <p:cNvSpPr>
            <a:spLocks noGrp="1"/>
          </p:cNvSpPr>
          <p:nvPr>
            <p:ph idx="1"/>
          </p:nvPr>
        </p:nvSpPr>
        <p:spPr>
          <a:xfrm>
            <a:off x="677334" y="2677297"/>
            <a:ext cx="8946541" cy="3505199"/>
          </a:xfrm>
        </p:spPr>
        <p:txBody>
          <a:bodyPr>
            <a:normAutofit fontScale="92500" lnSpcReduction="20000"/>
          </a:bodyPr>
          <a:lstStyle/>
          <a:p>
            <a:pPr marL="0" indent="0" algn="just">
              <a:buNone/>
            </a:pPr>
            <a:r>
              <a:rPr lang="pl-PL" dirty="0"/>
              <a:t>Komisja Nadzoru </a:t>
            </a:r>
            <a:r>
              <a:rPr lang="pl-PL" dirty="0" smtClean="0"/>
              <a:t>Finansowego wzywa </a:t>
            </a:r>
            <a:r>
              <a:rPr lang="pl-PL" dirty="0"/>
              <a:t>założycieli do uzupełnienia wniosku, jeżeli nie odpowiada on wymaganiom określonym w art. 31, oraz może zażądać uzupełniających danych lub dokumentów dotyczących w szczególności założycieli i osób przewidzianych do objęcia w banku stanowisk członków zarządu, w tym informacji o ich sytuacji majątkowej i rodzinnej, jeżeli informacje te są niezbędne do podjęcia decyzji o wydaniu zezwolenia na utworzenie </a:t>
            </a:r>
            <a:r>
              <a:rPr lang="pl-PL" dirty="0" smtClean="0"/>
              <a:t>banku.</a:t>
            </a:r>
          </a:p>
          <a:p>
            <a:pPr marL="0" indent="0" algn="just">
              <a:buNone/>
            </a:pPr>
            <a:endParaRPr lang="pl-PL" dirty="0"/>
          </a:p>
          <a:p>
            <a:pPr marL="0" indent="0" algn="just">
              <a:buNone/>
            </a:pPr>
            <a:r>
              <a:rPr lang="pl-PL" dirty="0" smtClean="0"/>
              <a:t>Komisja Nadzoru Finansowego w </a:t>
            </a:r>
            <a:r>
              <a:rPr lang="pl-PL" dirty="0"/>
              <a:t>terminie nieprzekraczającym 3 miesięcy od daty otrzymania wniosku lub jego uzupełnienia - wydaje decyzję w przedmiocie zezwolenia na utworzenie </a:t>
            </a:r>
            <a:r>
              <a:rPr lang="pl-PL" dirty="0" smtClean="0"/>
              <a:t>banku.</a:t>
            </a:r>
          </a:p>
          <a:p>
            <a:pPr marL="0" indent="0" algn="just">
              <a:buNone/>
            </a:pPr>
            <a:endParaRPr lang="pl-PL" dirty="0"/>
          </a:p>
          <a:p>
            <a:pPr marL="0" indent="0" algn="just">
              <a:buNone/>
            </a:pPr>
            <a:r>
              <a:rPr lang="pl-PL" dirty="0" smtClean="0"/>
              <a:t>Komisja </a:t>
            </a:r>
            <a:r>
              <a:rPr lang="pl-PL" dirty="0"/>
              <a:t>Nadzoru Finansowego w uzasadnionych przypadkach może przedłużyć do 6 miesięcy termin wydania decyzji, </a:t>
            </a:r>
            <a:r>
              <a:rPr lang="pl-PL" dirty="0" smtClean="0"/>
              <a:t>informując </a:t>
            </a:r>
            <a:r>
              <a:rPr lang="pl-PL" dirty="0"/>
              <a:t>o tym założycieli przed upływem terminu 3 miesięcy od daty otrzymania wniosku lub jego uzupełnienia.</a:t>
            </a:r>
          </a:p>
          <a:p>
            <a:pPr marL="0" indent="0" algn="just">
              <a:buNone/>
            </a:pPr>
            <a:endParaRPr lang="pl-PL" dirty="0"/>
          </a:p>
        </p:txBody>
      </p:sp>
    </p:spTree>
    <p:extLst>
      <p:ext uri="{BB962C8B-B14F-4D97-AF65-F5344CB8AC3E}">
        <p14:creationId xmlns:p14="http://schemas.microsoft.com/office/powerpoint/2010/main" val="1949055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ZEZWOLENIE NA UTWORZENIE BANKU</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W zezwoleniu na utworzenie banku Komisja Nadzoru Finansowego określa: firmę banku, jego siedzibę, nazwy (nazwiska) założycieli i obejmowane przez nich akcje, wysokość kapitału założycielskiego, działalność, do wykonywania której bank jest upoważniony, oraz warunki, po spełnieniu których Komisja Nadzoru Finansowego zezwoli na rozpoczęcie przez bank działalności, a także zatwierdza projekt statutu banku oraz skład pierwszego zarządu banku</a:t>
            </a:r>
            <a:r>
              <a:rPr lang="pl-PL" dirty="0" smtClean="0"/>
              <a:t>.</a:t>
            </a:r>
          </a:p>
          <a:p>
            <a:pPr marL="0" indent="0" algn="just">
              <a:buNone/>
            </a:pPr>
            <a:endParaRPr lang="pl-PL" dirty="0"/>
          </a:p>
          <a:p>
            <a:pPr marL="0" indent="0" algn="just">
              <a:buNone/>
            </a:pPr>
            <a:r>
              <a:rPr lang="pl-PL" dirty="0"/>
              <a:t>Komisja Nadzoru Finansowego odmawia wydania zezwolenia na utworzenie banku lub na zmianę jego statutu, jeżeli nie zostały spełnione wymagania obowiązujące przy tworzeniu banków lub zamierzona działalność banku naruszałaby przepisy prawa, interesy klientów albo nie gwarantowałaby bezpieczeństwa gromadzonych w banku środków lub gdy przepisy prawa obowiązujące w miejscu siedziby lub zamieszkania założyciela lub jego powiązania z innymi podmiotami mogłyby uniemożliwić skuteczne sprawowanie nadzoru nad bankiem</a:t>
            </a:r>
            <a:r>
              <a:rPr lang="pl-PL" dirty="0" smtClean="0"/>
              <a:t>.</a:t>
            </a:r>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3916211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ZEZWOLENIE NA ROZPOCZĘCIE DZIAŁALNOŚCI PRZEZ BANK</a:t>
            </a:r>
            <a:endParaRPr lang="pl-PL" dirty="0"/>
          </a:p>
        </p:txBody>
      </p:sp>
      <p:sp>
        <p:nvSpPr>
          <p:cNvPr id="3" name="Symbol zastępczy zawartości 2"/>
          <p:cNvSpPr>
            <a:spLocks noGrp="1"/>
          </p:cNvSpPr>
          <p:nvPr>
            <p:ph idx="1"/>
          </p:nvPr>
        </p:nvSpPr>
        <p:spPr>
          <a:xfrm>
            <a:off x="677334" y="2465389"/>
            <a:ext cx="8596668" cy="3880773"/>
          </a:xfrm>
        </p:spPr>
        <p:txBody>
          <a:bodyPr>
            <a:normAutofit fontScale="62500" lnSpcReduction="20000"/>
          </a:bodyPr>
          <a:lstStyle/>
          <a:p>
            <a:pPr marL="0" indent="0" algn="just">
              <a:buNone/>
            </a:pPr>
            <a:r>
              <a:rPr lang="pl-PL" dirty="0"/>
              <a:t>Bank może rozpocząć działalność po uzyskaniu zezwolenia Komisji Nadzoru </a:t>
            </a:r>
            <a:r>
              <a:rPr lang="pl-PL" dirty="0" smtClean="0"/>
              <a:t>Finansowego.</a:t>
            </a:r>
          </a:p>
          <a:p>
            <a:pPr marL="0" indent="0" algn="just">
              <a:buNone/>
            </a:pPr>
            <a:endParaRPr lang="pl-PL" dirty="0"/>
          </a:p>
          <a:p>
            <a:pPr marL="0" indent="0" algn="just">
              <a:buNone/>
            </a:pPr>
            <a:r>
              <a:rPr lang="pl-PL" dirty="0" smtClean="0"/>
              <a:t>Z </a:t>
            </a:r>
            <a:r>
              <a:rPr lang="pl-PL" dirty="0"/>
              <a:t>wnioskiem o wydanie zezwolenia na rozpoczęcie przez bank działalności występuje zarząd </a:t>
            </a:r>
            <a:r>
              <a:rPr lang="pl-PL" dirty="0" smtClean="0"/>
              <a:t>banku.</a:t>
            </a:r>
          </a:p>
          <a:p>
            <a:pPr marL="0" indent="0" algn="just">
              <a:buNone/>
            </a:pPr>
            <a:endParaRPr lang="pl-PL" dirty="0"/>
          </a:p>
          <a:p>
            <a:pPr marL="0" indent="0" algn="just">
              <a:buNone/>
            </a:pPr>
            <a:r>
              <a:rPr lang="pl-PL" dirty="0" smtClean="0"/>
              <a:t>Zezwolenie </a:t>
            </a:r>
            <a:r>
              <a:rPr lang="pl-PL" dirty="0"/>
              <a:t>na rozpoczęcie przez bank działalności wydaje się po stwierdzeniu, że </a:t>
            </a:r>
            <a:r>
              <a:rPr lang="pl-PL" dirty="0" smtClean="0"/>
              <a:t>bank:</a:t>
            </a:r>
          </a:p>
          <a:p>
            <a:pPr marL="457200" indent="-457200" algn="just">
              <a:buFont typeface="+mj-lt"/>
              <a:buAutoNum type="arabicParenR"/>
            </a:pPr>
            <a:r>
              <a:rPr lang="pl-PL" dirty="0" smtClean="0"/>
              <a:t>jest </a:t>
            </a:r>
            <a:r>
              <a:rPr lang="pl-PL" dirty="0"/>
              <a:t>należycie przygotowany organizacyjnie do rozpoczęcia </a:t>
            </a:r>
            <a:r>
              <a:rPr lang="pl-PL" dirty="0" smtClean="0"/>
              <a:t>działalności,</a:t>
            </a:r>
          </a:p>
          <a:p>
            <a:pPr marL="457200" indent="-457200" algn="just">
              <a:buFont typeface="+mj-lt"/>
              <a:buAutoNum type="arabicParenR"/>
            </a:pPr>
            <a:r>
              <a:rPr lang="pl-PL" dirty="0" smtClean="0"/>
              <a:t>zgromadził </a:t>
            </a:r>
            <a:r>
              <a:rPr lang="pl-PL" dirty="0"/>
              <a:t>w całości kapitał </a:t>
            </a:r>
            <a:r>
              <a:rPr lang="pl-PL" dirty="0" smtClean="0"/>
              <a:t>założycielski,</a:t>
            </a:r>
          </a:p>
          <a:p>
            <a:pPr marL="457200" indent="-457200" algn="just">
              <a:buFont typeface="+mj-lt"/>
              <a:buAutoNum type="arabicParenR"/>
            </a:pPr>
            <a:r>
              <a:rPr lang="pl-PL" dirty="0" smtClean="0"/>
              <a:t>dysponuje </a:t>
            </a:r>
            <a:r>
              <a:rPr lang="pl-PL" dirty="0"/>
              <a:t>odpowiednimi warunkami do przechowywania środków pieniężnych i innych wartości, z uwzględnieniem zakresu i rodzaju prowadzonej działalności </a:t>
            </a:r>
            <a:r>
              <a:rPr lang="pl-PL" dirty="0" smtClean="0"/>
              <a:t>bankowej,</a:t>
            </a:r>
          </a:p>
          <a:p>
            <a:pPr marL="457200" indent="-457200" algn="just">
              <a:buFont typeface="+mj-lt"/>
              <a:buAutoNum type="arabicParenR"/>
            </a:pPr>
            <a:r>
              <a:rPr lang="pl-PL" dirty="0" smtClean="0"/>
              <a:t>spełnia </a:t>
            </a:r>
            <a:r>
              <a:rPr lang="pl-PL" dirty="0"/>
              <a:t>inne warunki określone w decyzji o wydaniu zezwolenia na utworzenie banku.</a:t>
            </a:r>
          </a:p>
          <a:p>
            <a:pPr marL="0" indent="0" algn="just">
              <a:buNone/>
            </a:pPr>
            <a:endParaRPr lang="pl-PL" dirty="0"/>
          </a:p>
          <a:p>
            <a:pPr marL="0" indent="0" algn="just">
              <a:buNone/>
            </a:pPr>
            <a:r>
              <a:rPr lang="pl-PL" dirty="0" smtClean="0"/>
              <a:t>Komisja </a:t>
            </a:r>
            <a:r>
              <a:rPr lang="pl-PL" dirty="0"/>
              <a:t>Nadzoru Finansowego informuje Europejski Urząd Nadzoru Bankowego o udzieleniu zezwolenia, o którym mowa w ust. 1, dołączając informację o jego treści.</a:t>
            </a:r>
          </a:p>
          <a:p>
            <a:pPr marL="0" indent="0" algn="just">
              <a:buNone/>
            </a:pPr>
            <a:endParaRPr lang="pl-PL" dirty="0"/>
          </a:p>
          <a:p>
            <a:pPr marL="0" indent="0" algn="just">
              <a:buNone/>
            </a:pPr>
            <a:r>
              <a:rPr lang="pl-PL" dirty="0" smtClean="0"/>
              <a:t>Bank </a:t>
            </a:r>
            <a:r>
              <a:rPr lang="pl-PL" dirty="0"/>
              <a:t>powiadamia Bankowy Fundusz Gwarancyjny o uzyskaniu wpisu do Krajowego Rejestru Sądowego</a:t>
            </a:r>
            <a:r>
              <a:rPr lang="pl-PL" dirty="0" smtClean="0"/>
              <a:t>.</a:t>
            </a:r>
            <a:endParaRPr lang="pl-PL" dirty="0"/>
          </a:p>
        </p:txBody>
      </p:sp>
    </p:spTree>
    <p:extLst>
      <p:ext uri="{BB962C8B-B14F-4D97-AF65-F5344CB8AC3E}">
        <p14:creationId xmlns:p14="http://schemas.microsoft.com/office/powerpoint/2010/main" val="3191222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200" dirty="0" smtClean="0"/>
              <a:t>SPÓŁDZIELCZE KASY OSZCZĘDNOŚCIOWO-KREDYTOWE </a:t>
            </a:r>
            <a:endParaRPr lang="pl-PL" sz="3200" dirty="0"/>
          </a:p>
        </p:txBody>
      </p:sp>
      <p:sp>
        <p:nvSpPr>
          <p:cNvPr id="3" name="Symbol zastępczy zawartości 2"/>
          <p:cNvSpPr>
            <a:spLocks noGrp="1"/>
          </p:cNvSpPr>
          <p:nvPr>
            <p:ph idx="1"/>
          </p:nvPr>
        </p:nvSpPr>
        <p:spPr>
          <a:xfrm>
            <a:off x="677334" y="1930400"/>
            <a:ext cx="8450218" cy="3528821"/>
          </a:xfrm>
        </p:spPr>
        <p:txBody>
          <a:bodyPr>
            <a:noAutofit/>
          </a:bodyPr>
          <a:lstStyle/>
          <a:p>
            <a:pPr marL="0" indent="0" algn="just">
              <a:buNone/>
            </a:pPr>
            <a:r>
              <a:rPr lang="pl-PL" sz="900" dirty="0" smtClean="0"/>
              <a:t>Warunki podjęcia działalności przez spółdzielcze kasy oszczędnościowo-kredytowe reguluje ustawa z dnia 5 listopada 2009 r. o spółdzielczych kasach oszczędnościowo-kredytowych.</a:t>
            </a:r>
          </a:p>
          <a:p>
            <a:pPr marL="0" indent="0" algn="just">
              <a:buNone/>
            </a:pPr>
            <a:endParaRPr lang="pl-PL" sz="900" dirty="0" smtClean="0"/>
          </a:p>
          <a:p>
            <a:pPr marL="0" indent="0" algn="just">
              <a:buNone/>
            </a:pPr>
            <a:r>
              <a:rPr lang="pl-PL" sz="900" dirty="0"/>
              <a:t>Utworzenie kasy wymaga uzyskania zezwolenia Komisji Nadzoru Finansowego.</a:t>
            </a:r>
          </a:p>
          <a:p>
            <a:pPr marL="0" indent="0" algn="just">
              <a:buNone/>
            </a:pPr>
            <a:endParaRPr lang="pl-PL" sz="900" dirty="0"/>
          </a:p>
          <a:p>
            <a:pPr marL="0" indent="0" algn="just">
              <a:buNone/>
            </a:pPr>
            <a:r>
              <a:rPr lang="pl-PL" sz="900" dirty="0" smtClean="0"/>
              <a:t>Z </a:t>
            </a:r>
            <a:r>
              <a:rPr lang="pl-PL" sz="900" dirty="0"/>
              <a:t>wnioskiem o wydanie zezwolenia występują założyciele kasy. Założyciele kasy są obowiązani ustanowić od 1 do 3 pełnomocników, którzy będą ich reprezentować wobec Komisji Nadzoru Finansowego w okresie poprzedzającym wydanie zezwolenia. Pełnomocnictwo powinno być sporządzone w formie aktu notarialnego.</a:t>
            </a:r>
          </a:p>
          <a:p>
            <a:pPr marL="0" indent="0" algn="just">
              <a:buNone/>
            </a:pPr>
            <a:endParaRPr lang="pl-PL" sz="900" dirty="0"/>
          </a:p>
          <a:p>
            <a:pPr marL="0" indent="0" algn="just">
              <a:buNone/>
            </a:pPr>
            <a:r>
              <a:rPr lang="pl-PL" sz="900" dirty="0" smtClean="0"/>
              <a:t>Komisja </a:t>
            </a:r>
            <a:r>
              <a:rPr lang="pl-PL" sz="900" dirty="0"/>
              <a:t>Nadzoru Finansowego wydaje decyzję w przedmiocie zezwolenia na utworzenie kasy w terminie 3 miesięcy od daty otrzymania wniosku lub jego uzupełnienia.</a:t>
            </a:r>
          </a:p>
          <a:p>
            <a:pPr marL="0" indent="0" algn="just">
              <a:buNone/>
            </a:pPr>
            <a:endParaRPr lang="pl-PL" sz="900" dirty="0"/>
          </a:p>
          <a:p>
            <a:pPr marL="0" indent="0" algn="just">
              <a:buNone/>
            </a:pPr>
            <a:r>
              <a:rPr lang="pl-PL" sz="900" dirty="0" smtClean="0"/>
              <a:t>W </a:t>
            </a:r>
            <a:r>
              <a:rPr lang="pl-PL" sz="900" dirty="0"/>
              <a:t>zezwoleniu na utworzenie kasy Komisja Nadzoru Finansowego określa nazwę i siedzibę kasy oraz zatwierdza jej statut.</a:t>
            </a:r>
          </a:p>
          <a:p>
            <a:pPr marL="0" indent="0" algn="just">
              <a:buNone/>
            </a:pPr>
            <a:endParaRPr lang="pl-PL" sz="900" dirty="0"/>
          </a:p>
          <a:p>
            <a:pPr marL="0" indent="0" algn="just">
              <a:buNone/>
            </a:pPr>
            <a:r>
              <a:rPr lang="pl-PL" sz="900" dirty="0" smtClean="0"/>
              <a:t>Komisja </a:t>
            </a:r>
            <a:r>
              <a:rPr lang="pl-PL" sz="900" dirty="0"/>
              <a:t>Nadzoru Finansowego odmawia wydania zezwolenia na utworzenie kasy, </a:t>
            </a:r>
            <a:r>
              <a:rPr lang="pl-PL" sz="900" dirty="0" smtClean="0"/>
              <a:t>jeżeli:</a:t>
            </a:r>
          </a:p>
          <a:p>
            <a:pPr marL="457200" indent="-457200" algn="just">
              <a:buFont typeface="+mj-lt"/>
              <a:buAutoNum type="arabicParenR"/>
            </a:pPr>
            <a:r>
              <a:rPr lang="pl-PL" sz="900" dirty="0" smtClean="0"/>
              <a:t>nie </a:t>
            </a:r>
            <a:r>
              <a:rPr lang="pl-PL" sz="900" dirty="0"/>
              <a:t>zostały spełnione wymagania obowiązujące przy tworzeniu </a:t>
            </a:r>
            <a:r>
              <a:rPr lang="pl-PL" sz="900" dirty="0" smtClean="0"/>
              <a:t>kas,</a:t>
            </a:r>
          </a:p>
          <a:p>
            <a:pPr marL="457200" indent="-457200" algn="just">
              <a:buFont typeface="+mj-lt"/>
              <a:buAutoNum type="arabicParenR"/>
            </a:pPr>
            <a:r>
              <a:rPr lang="pl-PL" sz="900" dirty="0" smtClean="0"/>
              <a:t>zamierzona </a:t>
            </a:r>
            <a:r>
              <a:rPr lang="pl-PL" sz="900" dirty="0"/>
              <a:t>działalność naruszałaby przepisy prawa lub nie gwarantowałaby bezpieczeństwa gromadzonych w kasie </a:t>
            </a:r>
            <a:r>
              <a:rPr lang="pl-PL" sz="900" dirty="0" smtClean="0"/>
              <a:t>środków,</a:t>
            </a:r>
          </a:p>
          <a:p>
            <a:pPr marL="457200" indent="-457200" algn="just">
              <a:buFont typeface="+mj-lt"/>
              <a:buAutoNum type="arabicParenR"/>
            </a:pPr>
            <a:r>
              <a:rPr lang="pl-PL" sz="900" dirty="0" smtClean="0"/>
              <a:t>osoby </a:t>
            </a:r>
            <a:r>
              <a:rPr lang="pl-PL" sz="900" dirty="0"/>
              <a:t>przewidziane do objęcia stanowisk członków zarządu i rady nadzorczej kasy nie spełniają wymagań, o których mowa w art. 18 ust. 1 i </a:t>
            </a:r>
            <a:r>
              <a:rPr lang="pl-PL" sz="900" dirty="0" smtClean="0"/>
              <a:t>4 ustawy,</a:t>
            </a:r>
          </a:p>
          <a:p>
            <a:pPr marL="457200" indent="-457200" algn="just">
              <a:buFont typeface="+mj-lt"/>
              <a:buAutoNum type="arabicParenR"/>
            </a:pPr>
            <a:r>
              <a:rPr lang="pl-PL" sz="900" dirty="0" smtClean="0"/>
              <a:t>wobec </a:t>
            </a:r>
            <a:r>
              <a:rPr lang="pl-PL" sz="900" dirty="0"/>
              <a:t>osoby przewidzianej do objęcia stanowiska prezesa zarządu kasy zachodzą przesłanki odmowy wyrażenia zgody, o której mowa w art. 21 ust. </a:t>
            </a:r>
            <a:r>
              <a:rPr lang="pl-PL" sz="900" dirty="0" smtClean="0"/>
              <a:t>2 ustawy.</a:t>
            </a:r>
            <a:endParaRPr lang="pl-PL" sz="900" dirty="0"/>
          </a:p>
          <a:p>
            <a:pPr marL="0" indent="0" algn="just">
              <a:buNone/>
            </a:pPr>
            <a:endParaRPr lang="pl-PL" sz="900" dirty="0"/>
          </a:p>
        </p:txBody>
      </p:sp>
    </p:spTree>
    <p:extLst>
      <p:ext uri="{BB962C8B-B14F-4D97-AF65-F5344CB8AC3E}">
        <p14:creationId xmlns:p14="http://schemas.microsoft.com/office/powerpoint/2010/main" val="1442037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TOWARZYSTWA UBEZPIECZENIOWE i REASEKURACYJNE</a:t>
            </a:r>
            <a:endParaRPr lang="pl-PL"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smtClean="0"/>
              <a:t>Warunki podjęcia działalności przez towarzystwo ubezpieczeniowe reguluje ustawa z dnia 11 września 2015 r. o działalności ubezpieczeniowej i reasekuracyjnej.</a:t>
            </a:r>
          </a:p>
          <a:p>
            <a:pPr marL="0" indent="0" algn="just">
              <a:buNone/>
            </a:pPr>
            <a:endParaRPr lang="pl-PL" dirty="0" smtClean="0"/>
          </a:p>
          <a:p>
            <a:pPr marL="0" indent="0" algn="just">
              <a:buNone/>
            </a:pPr>
            <a:r>
              <a:rPr lang="pl-PL" dirty="0" smtClean="0"/>
              <a:t>Zgodnie z art. 6 ust. 1 ustawy </a:t>
            </a:r>
            <a:r>
              <a:rPr lang="pl-PL" i="1" dirty="0" smtClean="0"/>
              <a:t>„Zakład </a:t>
            </a:r>
            <a:r>
              <a:rPr lang="pl-PL" i="1" dirty="0"/>
              <a:t>ubezpieczeń może wykonywać działalność ubezpieczeniową wyłącznie w formie spółki akcyjnej, towarzystwa ubezpieczeń wzajemnych albo spółki europejskiej określonej w rozporządzeniu Rady (WE) nr 2157/2001 z dnia 8 października 2001 r. w sprawie statutu spółki </a:t>
            </a:r>
            <a:r>
              <a:rPr lang="pl-PL" i="1" dirty="0" smtClean="0"/>
              <a:t>europejskiej”</a:t>
            </a:r>
            <a:r>
              <a:rPr lang="pl-PL" dirty="0" smtClean="0"/>
              <a:t>.</a:t>
            </a:r>
          </a:p>
          <a:p>
            <a:pPr marL="0" indent="0" algn="just">
              <a:buNone/>
            </a:pPr>
            <a:endParaRPr lang="pl-PL" dirty="0" smtClean="0"/>
          </a:p>
          <a:p>
            <a:pPr marL="0" indent="0" algn="just">
              <a:buNone/>
            </a:pPr>
            <a:r>
              <a:rPr lang="pl-PL" dirty="0" smtClean="0"/>
              <a:t>Zgodnie z art. 6 ust. 2 ustawy </a:t>
            </a:r>
            <a:r>
              <a:rPr lang="pl-PL" i="1" dirty="0" smtClean="0"/>
              <a:t>„Zakład </a:t>
            </a:r>
            <a:r>
              <a:rPr lang="pl-PL" i="1" dirty="0"/>
              <a:t>reasekuracji może wykonywać działalność reasekuracyjną wyłącznie w formie spółki akcyjnej, towarzystwa reasekuracji wzajemnej albo spółki europejskiej określonej w rozporządzeniu Rady (WE) nr 2157/2001 z dnia 8 października 2001 r. w sprawie statutu spółki </a:t>
            </a:r>
            <a:r>
              <a:rPr lang="pl-PL" i="1" dirty="0" smtClean="0"/>
              <a:t>europejskiej”</a:t>
            </a:r>
            <a:r>
              <a:rPr lang="pl-PL" dirty="0" smtClean="0"/>
              <a:t>.</a:t>
            </a:r>
            <a:endParaRPr lang="pl-PL" dirty="0"/>
          </a:p>
          <a:p>
            <a:pPr marL="0" indent="0" algn="just">
              <a:buNone/>
            </a:pPr>
            <a:endParaRPr lang="pl-PL" dirty="0" smtClean="0"/>
          </a:p>
          <a:p>
            <a:pPr marL="0" indent="0" algn="just">
              <a:buNone/>
            </a:pPr>
            <a:endParaRPr lang="pl-PL" dirty="0"/>
          </a:p>
          <a:p>
            <a:pPr marL="0" indent="0" algn="just">
              <a:buNone/>
            </a:pPr>
            <a:endParaRPr lang="pl-PL" dirty="0" smtClean="0"/>
          </a:p>
        </p:txBody>
      </p:sp>
    </p:spTree>
    <p:extLst>
      <p:ext uri="{BB962C8B-B14F-4D97-AF65-F5344CB8AC3E}">
        <p14:creationId xmlns:p14="http://schemas.microsoft.com/office/powerpoint/2010/main" val="303969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2800" dirty="0" smtClean="0"/>
              <a:t>WNIOSEK O WYDANIE ZEZWOLENIA NA WYKONYWANIE DZIAŁALNOŚCI UBEZPIECZENIOWEJ LUB REASEKURACYJNEJ</a:t>
            </a:r>
            <a:endParaRPr lang="pl-PL" sz="2800"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Wykonywanie działalności ubezpieczeniowej lub działalności reasekuracyjnej wymaga uzyskania </a:t>
            </a:r>
            <a:r>
              <a:rPr lang="pl-PL" dirty="0" smtClean="0"/>
              <a:t>zezwolenia organu nadzoru, tj.  Komisji Nadzoru Finansowego.</a:t>
            </a:r>
          </a:p>
          <a:p>
            <a:pPr marL="0" indent="0" algn="just">
              <a:buNone/>
            </a:pPr>
            <a:endParaRPr lang="pl-PL" dirty="0"/>
          </a:p>
          <a:p>
            <a:pPr marL="0" indent="0" algn="just">
              <a:buNone/>
            </a:pPr>
            <a:r>
              <a:rPr lang="pl-PL" dirty="0"/>
              <a:t>Zezwolenie na wykonywanie działalności ubezpieczeniowej i zezwolenie na wykonywanie działalności reasekuracyjnej, dla krajowego zakładu ubezpieczeń i dla krajowego zakładu reasekuracji, wydaje, w drodze decyzji, po rozpatrzeniu wniosku założycieli, organ nadzoru</a:t>
            </a:r>
            <a:r>
              <a:rPr lang="pl-PL" dirty="0" smtClean="0"/>
              <a:t>.</a:t>
            </a:r>
          </a:p>
          <a:p>
            <a:pPr marL="0" indent="0" algn="just">
              <a:buNone/>
            </a:pPr>
            <a:endParaRPr lang="pl-PL" dirty="0"/>
          </a:p>
          <a:p>
            <a:pPr marL="0" indent="0">
              <a:buNone/>
            </a:pPr>
            <a:r>
              <a:rPr lang="pl-PL" dirty="0" smtClean="0"/>
              <a:t>Wniosek, zawiera:</a:t>
            </a:r>
          </a:p>
          <a:p>
            <a:pPr marL="457200" indent="-457200">
              <a:buFont typeface="+mj-lt"/>
              <a:buAutoNum type="arabicParenR"/>
            </a:pPr>
            <a:r>
              <a:rPr lang="pl-PL" dirty="0" smtClean="0"/>
              <a:t>określenie </a:t>
            </a:r>
            <a:r>
              <a:rPr lang="pl-PL" dirty="0"/>
              <a:t>nazwy lub firmy, siedziby i adresu krajowego zakładu ubezpieczeń lub krajowego zakładu </a:t>
            </a:r>
            <a:r>
              <a:rPr lang="pl-PL" dirty="0" smtClean="0"/>
              <a:t>reasekuracji,</a:t>
            </a:r>
          </a:p>
          <a:p>
            <a:pPr marL="457200" indent="-457200">
              <a:buFont typeface="+mj-lt"/>
              <a:buAutoNum type="arabicParenR"/>
            </a:pPr>
            <a:r>
              <a:rPr lang="pl-PL" dirty="0" smtClean="0"/>
              <a:t>określenie </a:t>
            </a:r>
            <a:r>
              <a:rPr lang="pl-PL" dirty="0"/>
              <a:t>zasięgu terytorialnego i rzeczowego zakresu działalności krajowego zakładu ubezpieczeń lub zakresu działalności krajowego zakładu </a:t>
            </a:r>
            <a:r>
              <a:rPr lang="pl-PL" dirty="0" smtClean="0"/>
              <a:t>reasekuracji,</a:t>
            </a:r>
          </a:p>
          <a:p>
            <a:pPr marL="457200" indent="-457200">
              <a:buFont typeface="+mj-lt"/>
              <a:buAutoNum type="arabicParenR"/>
            </a:pPr>
            <a:r>
              <a:rPr lang="pl-PL" dirty="0" smtClean="0"/>
              <a:t>określenie </a:t>
            </a:r>
            <a:r>
              <a:rPr lang="pl-PL" dirty="0"/>
              <a:t>wysokości kapitału </a:t>
            </a:r>
            <a:r>
              <a:rPr lang="pl-PL" dirty="0" smtClean="0"/>
              <a:t>zakładowego,</a:t>
            </a:r>
          </a:p>
          <a:p>
            <a:pPr marL="457200" indent="-457200">
              <a:buFont typeface="+mj-lt"/>
              <a:buAutoNum type="arabicParenR"/>
            </a:pPr>
            <a:r>
              <a:rPr lang="pl-PL" dirty="0" smtClean="0"/>
              <a:t>wskazanie założycieli,</a:t>
            </a:r>
          </a:p>
          <a:p>
            <a:pPr marL="457200" indent="-457200">
              <a:buFont typeface="+mj-lt"/>
              <a:buAutoNum type="arabicParenR"/>
            </a:pPr>
            <a:r>
              <a:rPr lang="pl-PL" dirty="0" smtClean="0"/>
              <a:t>wskazanie </a:t>
            </a:r>
            <a:r>
              <a:rPr lang="pl-PL" dirty="0"/>
              <a:t>formy prawnej, w jakiej ma być wykonywana </a:t>
            </a:r>
            <a:r>
              <a:rPr lang="pl-PL" dirty="0" smtClean="0"/>
              <a:t>działalność,</a:t>
            </a:r>
          </a:p>
          <a:p>
            <a:pPr marL="457200" indent="-457200">
              <a:buFont typeface="+mj-lt"/>
              <a:buAutoNum type="arabicParenR"/>
            </a:pPr>
            <a:r>
              <a:rPr lang="pl-PL" dirty="0" smtClean="0"/>
              <a:t>określenie </a:t>
            </a:r>
            <a:r>
              <a:rPr lang="pl-PL" dirty="0"/>
              <a:t>wysokości funduszu organizacyjnego przeznaczonego na utworzenie administracji krajowego zakładu ubezpieczeń lub krajowego zakładu reasekuracji i zorganizowanie sieci </a:t>
            </a:r>
            <a:r>
              <a:rPr lang="pl-PL" dirty="0" smtClean="0"/>
              <a:t>przedstawicielstw,</a:t>
            </a:r>
          </a:p>
          <a:p>
            <a:pPr marL="457200" indent="-457200">
              <a:buFont typeface="+mj-lt"/>
              <a:buAutoNum type="arabicParenR"/>
            </a:pPr>
            <a:r>
              <a:rPr lang="pl-PL" dirty="0" smtClean="0"/>
              <a:t>wskazanie </a:t>
            </a:r>
            <a:r>
              <a:rPr lang="pl-PL" dirty="0"/>
              <a:t>imion i nazwisk osób proponowanych na stanowiska osób pełniących kluczowe </a:t>
            </a:r>
            <a:r>
              <a:rPr lang="pl-PL" dirty="0" smtClean="0"/>
              <a:t>funkcje,</a:t>
            </a:r>
          </a:p>
          <a:p>
            <a:pPr marL="457200" indent="-457200">
              <a:buFont typeface="+mj-lt"/>
              <a:buAutoNum type="arabicParenR"/>
            </a:pPr>
            <a:r>
              <a:rPr lang="pl-PL" dirty="0" smtClean="0"/>
              <a:t>wskazanie </a:t>
            </a:r>
            <a:r>
              <a:rPr lang="pl-PL" dirty="0"/>
              <a:t>imion i nazwisk osoby, której powierzono prowadzenie ksiąg rachunkowych, oraz doradcy inwestycyjnego - w przypadku, gdy obowiązek zatrudnienia doradcy inwestycyjnego wynika z ustawy.</a:t>
            </a:r>
          </a:p>
          <a:p>
            <a:pPr marL="0" indent="0" algn="just">
              <a:buNone/>
            </a:pPr>
            <a:endParaRPr lang="pl-PL" dirty="0"/>
          </a:p>
        </p:txBody>
      </p:sp>
    </p:spTree>
    <p:extLst>
      <p:ext uri="{BB962C8B-B14F-4D97-AF65-F5344CB8AC3E}">
        <p14:creationId xmlns:p14="http://schemas.microsoft.com/office/powerpoint/2010/main" val="3846958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3200" dirty="0"/>
              <a:t>ZEZWOLENIA NA WYKONYWANIE DZIAŁALNOŚCI UBEZPIECZENIOWEJ LUB REASEKURACYJNEJ</a:t>
            </a:r>
          </a:p>
        </p:txBody>
      </p:sp>
      <p:sp>
        <p:nvSpPr>
          <p:cNvPr id="3" name="Symbol zastępczy zawartości 2"/>
          <p:cNvSpPr>
            <a:spLocks noGrp="1"/>
          </p:cNvSpPr>
          <p:nvPr>
            <p:ph idx="1"/>
          </p:nvPr>
        </p:nvSpPr>
        <p:spPr/>
        <p:txBody>
          <a:bodyPr>
            <a:normAutofit fontScale="40000" lnSpcReduction="20000"/>
          </a:bodyPr>
          <a:lstStyle/>
          <a:p>
            <a:pPr marL="0" indent="0" algn="just">
              <a:buNone/>
            </a:pPr>
            <a:r>
              <a:rPr lang="pl-PL" dirty="0"/>
              <a:t>Zezwolenie na wykonywanie działalności ubezpieczeniowej jest wydawane w zakresie jednej lub więcej grup ubezpieczeń, o których mowa w załączniku do ustawy. Zezwolenie obejmuje całą grupę, chyba że wnioskodawca występuje o zezwolenie obejmujące jedynie niektóre rodzaje ryzyka należące do danej grupy </a:t>
            </a:r>
            <a:r>
              <a:rPr lang="pl-PL" dirty="0" smtClean="0"/>
              <a:t>ubezpieczeń.</a:t>
            </a:r>
          </a:p>
          <a:p>
            <a:pPr marL="0" indent="0" algn="just">
              <a:buNone/>
            </a:pPr>
            <a:endParaRPr lang="pl-PL" dirty="0"/>
          </a:p>
          <a:p>
            <a:pPr marL="0" indent="0" algn="just">
              <a:buNone/>
            </a:pPr>
            <a:r>
              <a:rPr lang="pl-PL" dirty="0" smtClean="0"/>
              <a:t>Zezwolenie </a:t>
            </a:r>
            <a:r>
              <a:rPr lang="pl-PL" dirty="0"/>
              <a:t>na wykonywanie działalności reasekuracyjnej jest </a:t>
            </a:r>
            <a:r>
              <a:rPr lang="pl-PL" dirty="0" smtClean="0"/>
              <a:t>wydawane</a:t>
            </a:r>
            <a:r>
              <a:rPr lang="pl-PL" dirty="0"/>
              <a:t>, zgodnie z wnioskiem o wydanie zezwolenia na wykonywanie działalności reasekuracyjnej, w zakresie </a:t>
            </a:r>
            <a:r>
              <a:rPr lang="pl-PL" dirty="0" smtClean="0"/>
              <a:t>reasekuracji:</a:t>
            </a:r>
          </a:p>
          <a:p>
            <a:pPr marL="457200" indent="-457200" algn="just">
              <a:buFont typeface="+mj-lt"/>
              <a:buAutoNum type="arabicParenR"/>
            </a:pPr>
            <a:r>
              <a:rPr lang="pl-PL" dirty="0" smtClean="0"/>
              <a:t>ubezpieczeń </a:t>
            </a:r>
            <a:r>
              <a:rPr lang="pl-PL" dirty="0"/>
              <a:t>na życie, o których mowa w dziale I załącznika do </a:t>
            </a:r>
            <a:r>
              <a:rPr lang="pl-PL" dirty="0" smtClean="0"/>
              <a:t>ustawy,</a:t>
            </a:r>
          </a:p>
          <a:p>
            <a:pPr marL="457200" indent="-457200" algn="just">
              <a:buFont typeface="+mj-lt"/>
              <a:buAutoNum type="arabicParenR"/>
            </a:pPr>
            <a:r>
              <a:rPr lang="pl-PL" dirty="0" smtClean="0"/>
              <a:t>pozostałych </a:t>
            </a:r>
            <a:r>
              <a:rPr lang="pl-PL" dirty="0"/>
              <a:t>ubezpieczeń osobowych oraz ubezpieczeń majątkowych, o których mowa w dziale II załącznika do </a:t>
            </a:r>
            <a:r>
              <a:rPr lang="pl-PL" dirty="0" smtClean="0"/>
              <a:t>ustawy,</a:t>
            </a:r>
          </a:p>
          <a:p>
            <a:pPr marL="457200" indent="-457200" algn="just">
              <a:buFont typeface="+mj-lt"/>
              <a:buAutoNum type="arabicParenR"/>
            </a:pPr>
            <a:r>
              <a:rPr lang="pl-PL" dirty="0" smtClean="0"/>
              <a:t>ubezpieczeń</a:t>
            </a:r>
            <a:r>
              <a:rPr lang="pl-PL" dirty="0"/>
              <a:t>, o których mowa w pkt 1 i 2.</a:t>
            </a:r>
          </a:p>
          <a:p>
            <a:pPr marL="0" indent="0" algn="just">
              <a:buNone/>
            </a:pPr>
            <a:endParaRPr lang="pl-PL" dirty="0" smtClean="0"/>
          </a:p>
          <a:p>
            <a:pPr marL="0" indent="0" algn="just">
              <a:buNone/>
            </a:pPr>
            <a:r>
              <a:rPr lang="pl-PL" dirty="0" smtClean="0"/>
              <a:t>W zezwoleniu wskazuje się:</a:t>
            </a:r>
          </a:p>
          <a:p>
            <a:pPr marL="457200" indent="-457200" algn="just">
              <a:buFont typeface="+mj-lt"/>
              <a:buAutoNum type="arabicParenR"/>
            </a:pPr>
            <a:r>
              <a:rPr lang="pl-PL" dirty="0" smtClean="0"/>
              <a:t>nazwę </a:t>
            </a:r>
            <a:r>
              <a:rPr lang="pl-PL" dirty="0"/>
              <a:t>lub firmę, siedzibę i adres krajowego zakładu ubezpieczeń lub krajowego zakładu </a:t>
            </a:r>
            <a:r>
              <a:rPr lang="pl-PL" dirty="0" smtClean="0"/>
              <a:t>reasekuracji,</a:t>
            </a:r>
          </a:p>
          <a:p>
            <a:pPr marL="457200" indent="-457200" algn="just">
              <a:buFont typeface="+mj-lt"/>
              <a:buAutoNum type="arabicParenR"/>
            </a:pPr>
            <a:r>
              <a:rPr lang="pl-PL" dirty="0" smtClean="0"/>
              <a:t>zasięg </a:t>
            </a:r>
            <a:r>
              <a:rPr lang="pl-PL" dirty="0"/>
              <a:t>terytorialny i rzeczowy zakres działalności krajowego zakładu ubezpieczeń lub rzeczowy zakres działalności krajowego zakładu </a:t>
            </a:r>
            <a:r>
              <a:rPr lang="pl-PL" dirty="0" smtClean="0"/>
              <a:t>reasekuracji,</a:t>
            </a:r>
          </a:p>
          <a:p>
            <a:pPr marL="457200" indent="-457200" algn="just">
              <a:buFont typeface="+mj-lt"/>
              <a:buAutoNum type="arabicParenR"/>
            </a:pPr>
            <a:r>
              <a:rPr lang="pl-PL" dirty="0" smtClean="0"/>
              <a:t>wysokość </a:t>
            </a:r>
            <a:r>
              <a:rPr lang="pl-PL" dirty="0"/>
              <a:t>kapitału </a:t>
            </a:r>
            <a:r>
              <a:rPr lang="pl-PL" dirty="0" smtClean="0"/>
              <a:t>zakładowego,</a:t>
            </a:r>
          </a:p>
          <a:p>
            <a:pPr marL="457200" indent="-457200" algn="just">
              <a:buFont typeface="+mj-lt"/>
              <a:buAutoNum type="arabicParenR"/>
            </a:pPr>
            <a:r>
              <a:rPr lang="pl-PL" dirty="0"/>
              <a:t>z</a:t>
            </a:r>
            <a:r>
              <a:rPr lang="pl-PL" dirty="0" smtClean="0"/>
              <a:t>ałożycieli,</a:t>
            </a:r>
          </a:p>
          <a:p>
            <a:pPr marL="457200" indent="-457200" algn="just">
              <a:buFont typeface="+mj-lt"/>
              <a:buAutoNum type="arabicParenR"/>
            </a:pPr>
            <a:r>
              <a:rPr lang="pl-PL" dirty="0" smtClean="0"/>
              <a:t>formę </a:t>
            </a:r>
            <a:r>
              <a:rPr lang="pl-PL" dirty="0"/>
              <a:t>organizacyjną działalności krajowego zakładu ubezpieczeń lub krajowego zakładu </a:t>
            </a:r>
            <a:r>
              <a:rPr lang="pl-PL" dirty="0" smtClean="0"/>
              <a:t>reasekuracji,</a:t>
            </a:r>
          </a:p>
          <a:p>
            <a:pPr marL="457200" indent="-457200" algn="just">
              <a:buFont typeface="+mj-lt"/>
              <a:buAutoNum type="arabicParenR"/>
            </a:pPr>
            <a:r>
              <a:rPr lang="pl-PL" dirty="0" smtClean="0"/>
              <a:t>imiona </a:t>
            </a:r>
            <a:r>
              <a:rPr lang="pl-PL" dirty="0"/>
              <a:t>i nazwiska osób przewidzianych na członków pierwszego </a:t>
            </a:r>
            <a:r>
              <a:rPr lang="pl-PL" dirty="0" smtClean="0"/>
              <a:t>zarządu,</a:t>
            </a:r>
          </a:p>
          <a:p>
            <a:pPr marL="457200" indent="-457200" algn="just">
              <a:buFont typeface="+mj-lt"/>
              <a:buAutoNum type="arabicParenR"/>
            </a:pPr>
            <a:r>
              <a:rPr lang="pl-PL" dirty="0" smtClean="0"/>
              <a:t>imiona </a:t>
            </a:r>
            <a:r>
              <a:rPr lang="pl-PL" dirty="0"/>
              <a:t>i nazwiska osób przewidzianych na członków rady nadzorczej</a:t>
            </a:r>
            <a:r>
              <a:rPr lang="pl-PL" dirty="0" smtClean="0"/>
              <a:t>.</a:t>
            </a:r>
          </a:p>
          <a:p>
            <a:pPr marL="0" indent="0" algn="just">
              <a:buNone/>
            </a:pPr>
            <a:endParaRPr lang="pl-PL" dirty="0"/>
          </a:p>
          <a:p>
            <a:pPr marL="0" indent="0" algn="just">
              <a:buNone/>
            </a:pPr>
            <a:r>
              <a:rPr lang="pl-PL" dirty="0"/>
              <a:t>Krajowy zakład ubezpieczeń i krajowy zakład reasekuracji rozpoczynają wykonywanie działalności ubezpieczeniowej lub działalności reasekuracyjnej w terminie nieprzekraczającym 12 miesięcy od dnia wydania zezwolenia.</a:t>
            </a:r>
          </a:p>
          <a:p>
            <a:pPr marL="0" indent="0" algn="just">
              <a:buNone/>
            </a:pPr>
            <a:endParaRPr lang="pl-PL" dirty="0"/>
          </a:p>
        </p:txBody>
      </p:sp>
    </p:spTree>
    <p:extLst>
      <p:ext uri="{BB962C8B-B14F-4D97-AF65-F5344CB8AC3E}">
        <p14:creationId xmlns:p14="http://schemas.microsoft.com/office/powerpoint/2010/main" val="2292212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DOMY MAKLERSKIE</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pl-PL" dirty="0"/>
              <a:t>Warunki podjęcia działalności </a:t>
            </a:r>
            <a:r>
              <a:rPr lang="pl-PL" dirty="0" smtClean="0"/>
              <a:t>przez domy maklerskie reguluje ustawa z dnia 29 lipca 2015 r. o obrocie instrumentami finansowymi.</a:t>
            </a:r>
          </a:p>
          <a:p>
            <a:pPr marL="0" indent="0" algn="just">
              <a:buNone/>
            </a:pPr>
            <a:endParaRPr lang="pl-PL" dirty="0"/>
          </a:p>
          <a:p>
            <a:pPr marL="0" indent="0" algn="just">
              <a:buNone/>
            </a:pPr>
            <a:r>
              <a:rPr lang="pl-PL" dirty="0" smtClean="0"/>
              <a:t>Zgodnie z art. 69 ust. 1 ustawy </a:t>
            </a:r>
            <a:r>
              <a:rPr lang="pl-PL" i="1" dirty="0" smtClean="0"/>
              <a:t>„Prowadzenie </a:t>
            </a:r>
            <a:r>
              <a:rPr lang="pl-PL" i="1" dirty="0"/>
              <a:t>działalności maklerskiej wymaga zezwolenia Komisji wydanego na </a:t>
            </a:r>
            <a:r>
              <a:rPr lang="pl-PL" i="1" dirty="0" smtClean="0"/>
              <a:t>wniosek złożony przez </a:t>
            </a:r>
            <a:r>
              <a:rPr lang="pl-PL" i="1" dirty="0"/>
              <a:t>zainteresowany </a:t>
            </a:r>
            <a:r>
              <a:rPr lang="pl-PL" i="1" dirty="0" smtClean="0"/>
              <a:t>podmiot”</a:t>
            </a:r>
            <a:r>
              <a:rPr lang="pl-PL" dirty="0" smtClean="0"/>
              <a:t>.</a:t>
            </a:r>
          </a:p>
          <a:p>
            <a:pPr marL="0" indent="0" algn="just">
              <a:buNone/>
            </a:pPr>
            <a:endParaRPr lang="pl-PL" dirty="0"/>
          </a:p>
          <a:p>
            <a:pPr marL="0" indent="0" algn="just">
              <a:buNone/>
            </a:pPr>
            <a:r>
              <a:rPr lang="pl-PL" dirty="0" smtClean="0"/>
              <a:t>Wniosek o udzielenie zezwolenia na prowadzenie działalności maklerskiej powinien zawierać elementy wymienione w art. 82 ust. 1 ustawy.</a:t>
            </a:r>
          </a:p>
          <a:p>
            <a:pPr marL="0" indent="0" algn="just">
              <a:buNone/>
            </a:pPr>
            <a:endParaRPr lang="pl-PL" dirty="0"/>
          </a:p>
          <a:p>
            <a:pPr marL="0" indent="0" algn="just">
              <a:buNone/>
            </a:pPr>
            <a:endParaRPr lang="pl-PL" dirty="0" smtClean="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2510019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ZEZWOLENIE NA PROWADZENIE DZIAŁALNOŚCI MAKLERSKIEJ</a:t>
            </a:r>
            <a:endParaRPr lang="pl-PL" dirty="0"/>
          </a:p>
        </p:txBody>
      </p:sp>
      <p:sp>
        <p:nvSpPr>
          <p:cNvPr id="3" name="Symbol zastępczy zawartości 2"/>
          <p:cNvSpPr>
            <a:spLocks noGrp="1"/>
          </p:cNvSpPr>
          <p:nvPr>
            <p:ph idx="1"/>
          </p:nvPr>
        </p:nvSpPr>
        <p:spPr/>
        <p:txBody>
          <a:bodyPr>
            <a:noAutofit/>
          </a:bodyPr>
          <a:lstStyle/>
          <a:p>
            <a:pPr marL="0" indent="0" algn="just">
              <a:buNone/>
            </a:pPr>
            <a:r>
              <a:rPr lang="pl-PL" sz="1600" dirty="0" smtClean="0"/>
              <a:t>Komisja Nadzoru Finansowego </a:t>
            </a:r>
            <a:r>
              <a:rPr lang="pl-PL" sz="1600" dirty="0"/>
              <a:t>rozpoznaje wniosek o zezwolenie na prowadzenie działalności maklerskiej w terminie 2 miesięcy od dnia jego </a:t>
            </a:r>
            <a:r>
              <a:rPr lang="pl-PL" sz="1600" dirty="0" smtClean="0"/>
              <a:t>złożenia.</a:t>
            </a:r>
          </a:p>
          <a:p>
            <a:pPr marL="0" indent="0" algn="just">
              <a:buNone/>
            </a:pPr>
            <a:endParaRPr lang="pl-PL" sz="1600" dirty="0"/>
          </a:p>
          <a:p>
            <a:pPr marL="0" indent="0" algn="just">
              <a:buNone/>
            </a:pPr>
            <a:r>
              <a:rPr lang="pl-PL" sz="1600" dirty="0" smtClean="0"/>
              <a:t>Zezwolenie zawiera:</a:t>
            </a:r>
          </a:p>
          <a:p>
            <a:pPr marL="228600" indent="-228600" algn="just">
              <a:buFont typeface="+mj-lt"/>
              <a:buAutoNum type="arabicParenR"/>
            </a:pPr>
            <a:r>
              <a:rPr lang="pl-PL" sz="1600" dirty="0" smtClean="0"/>
              <a:t>firmę</a:t>
            </a:r>
            <a:r>
              <a:rPr lang="pl-PL" sz="1600" dirty="0"/>
              <a:t>, siedzibę oraz adres firmy </a:t>
            </a:r>
            <a:r>
              <a:rPr lang="pl-PL" sz="1600" dirty="0" smtClean="0"/>
              <a:t>inwestycyjnej,</a:t>
            </a:r>
          </a:p>
          <a:p>
            <a:pPr marL="228600" indent="-228600" algn="just">
              <a:buFont typeface="+mj-lt"/>
              <a:buAutoNum type="arabicParenR"/>
            </a:pPr>
            <a:r>
              <a:rPr lang="pl-PL" sz="1600" dirty="0" smtClean="0"/>
              <a:t>wskazanie </a:t>
            </a:r>
            <a:r>
              <a:rPr lang="pl-PL" sz="1600" dirty="0"/>
              <a:t>czynności, na wykonywanie których jest udzielone </a:t>
            </a:r>
            <a:r>
              <a:rPr lang="pl-PL" sz="1600" dirty="0" smtClean="0"/>
              <a:t>zezwolenie.</a:t>
            </a:r>
            <a:endParaRPr lang="pl-PL" sz="1600" dirty="0"/>
          </a:p>
          <a:p>
            <a:pPr marL="0" indent="0" algn="just">
              <a:buNone/>
            </a:pPr>
            <a:endParaRPr lang="pl-PL" sz="1600" dirty="0"/>
          </a:p>
          <a:p>
            <a:pPr marL="0" indent="0" algn="just">
              <a:buNone/>
            </a:pPr>
            <a:r>
              <a:rPr lang="pl-PL" sz="1600" dirty="0" smtClean="0"/>
              <a:t>Komisja </a:t>
            </a:r>
            <a:r>
              <a:rPr lang="pl-PL" sz="1600" dirty="0"/>
              <a:t>informuje Europejski Urząd Nadzoru Giełd i Papierów Wartościowych o każdym przypadku udzielenia </a:t>
            </a:r>
            <a:r>
              <a:rPr lang="pl-PL" sz="1600" dirty="0" smtClean="0"/>
              <a:t>zezwolenia.</a:t>
            </a:r>
          </a:p>
          <a:p>
            <a:pPr marL="0" indent="0" algn="just">
              <a:buNone/>
            </a:pPr>
            <a:endParaRPr lang="pl-PL" sz="1600" dirty="0"/>
          </a:p>
          <a:p>
            <a:pPr marL="0" indent="0" algn="just">
              <a:buNone/>
            </a:pPr>
            <a:r>
              <a:rPr lang="pl-PL" sz="1600" dirty="0" smtClean="0"/>
              <a:t>Komisja </a:t>
            </a:r>
            <a:r>
              <a:rPr lang="pl-PL" sz="1600" dirty="0"/>
              <a:t>odmawia udzielenia zezwolenia, w </a:t>
            </a:r>
            <a:r>
              <a:rPr lang="pl-PL" sz="1600" dirty="0" smtClean="0"/>
              <a:t>przypadkach określonych w art.. 85 ust. 1 ustawy.</a:t>
            </a:r>
            <a:endParaRPr lang="pl-PL" sz="1600" dirty="0"/>
          </a:p>
        </p:txBody>
      </p:sp>
    </p:spTree>
    <p:extLst>
      <p:ext uri="{BB962C8B-B14F-4D97-AF65-F5344CB8AC3E}">
        <p14:creationId xmlns:p14="http://schemas.microsoft.com/office/powerpoint/2010/main" val="787660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FUNDUSZE INWESTYCYJNE</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pl-PL" dirty="0"/>
              <a:t>Warunki podjęcia działalności przez </a:t>
            </a:r>
            <a:r>
              <a:rPr lang="pl-PL" dirty="0" smtClean="0"/>
              <a:t>fundusz inwestycyjny reguluje </a:t>
            </a:r>
            <a:r>
              <a:rPr lang="pl-PL" dirty="0"/>
              <a:t>ustawa z dnia 27 maja 2004 r. o funduszach inwestycyjnych i zarządzaniu alternatywnymi funduszami inwestycyjnymi.</a:t>
            </a:r>
          </a:p>
          <a:p>
            <a:pPr marL="0" indent="0" algn="just">
              <a:buNone/>
            </a:pPr>
            <a:endParaRPr lang="pl-PL" dirty="0" smtClean="0"/>
          </a:p>
          <a:p>
            <a:pPr marL="0" indent="0" algn="just">
              <a:buNone/>
            </a:pPr>
            <a:r>
              <a:rPr lang="pl-PL" dirty="0" smtClean="0"/>
              <a:t>Fundusz </a:t>
            </a:r>
            <a:r>
              <a:rPr lang="pl-PL" dirty="0"/>
              <a:t>inwestycyjny może być utworzony wyłącznie przez towarzystwo.</a:t>
            </a:r>
          </a:p>
          <a:p>
            <a:pPr marL="0" indent="0" algn="just">
              <a:buNone/>
            </a:pPr>
            <a:endParaRPr lang="pl-PL" dirty="0"/>
          </a:p>
          <a:p>
            <a:pPr marL="0" indent="0" algn="just">
              <a:buNone/>
            </a:pPr>
            <a:r>
              <a:rPr lang="pl-PL" dirty="0" smtClean="0"/>
              <a:t>Fundusz </a:t>
            </a:r>
            <a:r>
              <a:rPr lang="pl-PL" dirty="0"/>
              <a:t>inwestycyjny może być utworzony </a:t>
            </a:r>
            <a:r>
              <a:rPr lang="pl-PL" dirty="0" smtClean="0"/>
              <a:t>jako:</a:t>
            </a:r>
          </a:p>
          <a:p>
            <a:pPr marL="457200" indent="-457200" algn="just">
              <a:buFont typeface="+mj-lt"/>
              <a:buAutoNum type="arabicParenR"/>
            </a:pPr>
            <a:r>
              <a:rPr lang="pl-PL" dirty="0" smtClean="0"/>
              <a:t>fundusz </a:t>
            </a:r>
            <a:r>
              <a:rPr lang="pl-PL" dirty="0"/>
              <a:t>inwestycyjny </a:t>
            </a:r>
            <a:r>
              <a:rPr lang="pl-PL" dirty="0" smtClean="0"/>
              <a:t>otwarty,</a:t>
            </a:r>
          </a:p>
          <a:p>
            <a:pPr marL="457200" indent="-457200" algn="just">
              <a:buFont typeface="+mj-lt"/>
              <a:buAutoNum type="arabicParenR"/>
            </a:pPr>
            <a:r>
              <a:rPr lang="pl-PL" dirty="0" smtClean="0"/>
              <a:t>specjalistyczny </a:t>
            </a:r>
            <a:r>
              <a:rPr lang="pl-PL" dirty="0"/>
              <a:t>fundusz inwestycyjny </a:t>
            </a:r>
            <a:r>
              <a:rPr lang="pl-PL" dirty="0" smtClean="0"/>
              <a:t>otwarty,</a:t>
            </a:r>
          </a:p>
          <a:p>
            <a:pPr marL="457200" indent="-457200" algn="just">
              <a:buFont typeface="+mj-lt"/>
              <a:buAutoNum type="arabicParenR"/>
            </a:pPr>
            <a:r>
              <a:rPr lang="pl-PL" dirty="0" smtClean="0"/>
              <a:t>fundusz </a:t>
            </a:r>
            <a:r>
              <a:rPr lang="pl-PL" dirty="0"/>
              <a:t>inwestycyjny zamknięty.</a:t>
            </a:r>
          </a:p>
          <a:p>
            <a:pPr marL="0" indent="0" algn="just">
              <a:buNone/>
            </a:pPr>
            <a:endParaRPr lang="pl-PL" dirty="0"/>
          </a:p>
        </p:txBody>
      </p:sp>
    </p:spTree>
    <p:extLst>
      <p:ext uri="{BB962C8B-B14F-4D97-AF65-F5344CB8AC3E}">
        <p14:creationId xmlns:p14="http://schemas.microsoft.com/office/powerpoint/2010/main" val="2846952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881449"/>
            <a:ext cx="8596668" cy="1320800"/>
          </a:xfrm>
        </p:spPr>
        <p:txBody>
          <a:bodyPr/>
          <a:lstStyle/>
          <a:p>
            <a:pPr algn="ctr"/>
            <a:r>
              <a:rPr lang="pl-PL" dirty="0" smtClean="0"/>
              <a:t>DZIAŁALNOŚĆ GOSPODARCZA</a:t>
            </a:r>
            <a:endParaRPr lang="pl-PL" dirty="0"/>
          </a:p>
        </p:txBody>
      </p:sp>
      <p:sp>
        <p:nvSpPr>
          <p:cNvPr id="3" name="Symbol zastępczy zawartości 2"/>
          <p:cNvSpPr>
            <a:spLocks noGrp="1"/>
          </p:cNvSpPr>
          <p:nvPr>
            <p:ph idx="1"/>
          </p:nvPr>
        </p:nvSpPr>
        <p:spPr>
          <a:xfrm>
            <a:off x="677334" y="2448913"/>
            <a:ext cx="8596668" cy="3880773"/>
          </a:xfrm>
        </p:spPr>
        <p:txBody>
          <a:bodyPr/>
          <a:lstStyle/>
          <a:p>
            <a:pPr marL="0" indent="0" algn="just">
              <a:buNone/>
            </a:pPr>
            <a:r>
              <a:rPr lang="pl-PL" dirty="0" smtClean="0"/>
              <a:t>Podstawowym aktem prawnym, który określa zasady podejmowania, wykonywania i zakończenia działalności gospodarczej na terytorium Rzeczypospolitej Polskiej, w tym prawa i obowiązki przedsiębiorców oraz zadania organów władzy publicznej w tym zakresie jest ustawa z dnia 6 marca 2018 r. Prawo przedsiębiorców.</a:t>
            </a:r>
          </a:p>
          <a:p>
            <a:pPr marL="0" indent="0" algn="just">
              <a:buNone/>
            </a:pPr>
            <a:endParaRPr lang="pl-PL" dirty="0"/>
          </a:p>
          <a:p>
            <a:pPr marL="0" indent="0" algn="just">
              <a:buNone/>
            </a:pPr>
            <a:r>
              <a:rPr lang="pl-PL" dirty="0" smtClean="0"/>
              <a:t>Zgodnie z art. 3 ustawy </a:t>
            </a:r>
            <a:r>
              <a:rPr lang="pl-PL" i="1" dirty="0" smtClean="0"/>
              <a:t>„Działalnością gospodarczą jest zorganizowana działalność zarobkowa, wykonywana we własnym imieniu i w sposób ciągły”</a:t>
            </a:r>
            <a:r>
              <a:rPr lang="pl-PL" dirty="0" smtClean="0"/>
              <a:t>.</a:t>
            </a:r>
            <a:endParaRPr lang="pl-PL" dirty="0"/>
          </a:p>
        </p:txBody>
      </p:sp>
    </p:spTree>
    <p:extLst>
      <p:ext uri="{BB962C8B-B14F-4D97-AF65-F5344CB8AC3E}">
        <p14:creationId xmlns:p14="http://schemas.microsoft.com/office/powerpoint/2010/main" val="227055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WARUNKI UTWORZENIA FUNDUSZU INWESTYCYJNEGO</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Utworzenie funduszu </a:t>
            </a:r>
            <a:r>
              <a:rPr lang="pl-PL" dirty="0" smtClean="0"/>
              <a:t>inwestycyjnego wymaga:</a:t>
            </a:r>
          </a:p>
          <a:p>
            <a:pPr marL="457200" indent="-457200" algn="just">
              <a:buFont typeface="+mj-lt"/>
              <a:buAutoNum type="arabicParenR"/>
            </a:pPr>
            <a:r>
              <a:rPr lang="pl-PL" dirty="0" smtClean="0"/>
              <a:t>nadania </a:t>
            </a:r>
            <a:r>
              <a:rPr lang="pl-PL" dirty="0"/>
              <a:t>funduszowi inwestycyjnemu statutu przez </a:t>
            </a:r>
            <a:r>
              <a:rPr lang="pl-PL" dirty="0" smtClean="0"/>
              <a:t>towarzystwo,</a:t>
            </a:r>
          </a:p>
          <a:p>
            <a:pPr marL="457200" indent="-457200" algn="just">
              <a:buFont typeface="+mj-lt"/>
              <a:buAutoNum type="arabicParenR"/>
            </a:pPr>
            <a:r>
              <a:rPr lang="pl-PL" dirty="0" smtClean="0"/>
              <a:t>zawarcia </a:t>
            </a:r>
            <a:r>
              <a:rPr lang="pl-PL" dirty="0"/>
              <a:t>przez towarzystwo z depozytariuszem umowy o wykonywanie funkcji depozytariusza funduszu </a:t>
            </a:r>
            <a:r>
              <a:rPr lang="pl-PL" dirty="0" smtClean="0"/>
              <a:t>inwestycyjnego,</a:t>
            </a:r>
          </a:p>
          <a:p>
            <a:pPr marL="457200" indent="-457200" algn="just">
              <a:buFont typeface="+mj-lt"/>
              <a:buAutoNum type="arabicParenR"/>
            </a:pPr>
            <a:r>
              <a:rPr lang="pl-PL" dirty="0" smtClean="0"/>
              <a:t>wydania </a:t>
            </a:r>
            <a:r>
              <a:rPr lang="pl-PL" dirty="0"/>
              <a:t>zezwolenia przez </a:t>
            </a:r>
            <a:r>
              <a:rPr lang="pl-PL" dirty="0" smtClean="0"/>
              <a:t>Komisję Nadzoru Finansowego,</a:t>
            </a:r>
          </a:p>
          <a:p>
            <a:pPr marL="457200" indent="-457200" algn="just">
              <a:buFont typeface="+mj-lt"/>
              <a:buAutoNum type="arabicParenR"/>
            </a:pPr>
            <a:r>
              <a:rPr lang="pl-PL" dirty="0" smtClean="0"/>
              <a:t>zebrania </a:t>
            </a:r>
            <a:r>
              <a:rPr lang="pl-PL" dirty="0"/>
              <a:t>wpłat do funduszu inwestycyjnego w wysokości określonej w jego </a:t>
            </a:r>
            <a:r>
              <a:rPr lang="pl-PL" dirty="0" smtClean="0"/>
              <a:t>statucie,</a:t>
            </a:r>
          </a:p>
          <a:p>
            <a:pPr marL="457200" indent="-457200" algn="just">
              <a:buFont typeface="+mj-lt"/>
              <a:buAutoNum type="arabicParenR"/>
            </a:pPr>
            <a:r>
              <a:rPr lang="pl-PL" dirty="0" smtClean="0"/>
              <a:t>wpisania </a:t>
            </a:r>
            <a:r>
              <a:rPr lang="pl-PL" dirty="0"/>
              <a:t>funduszu inwestycyjnego do rejestru funduszy inwestycyjnych.</a:t>
            </a:r>
          </a:p>
          <a:p>
            <a:pPr marL="0" indent="0" algn="just">
              <a:buNone/>
            </a:pPr>
            <a:endParaRPr lang="pl-PL" dirty="0" smtClean="0"/>
          </a:p>
          <a:p>
            <a:pPr marL="0" indent="0" algn="just">
              <a:buNone/>
            </a:pPr>
            <a:r>
              <a:rPr lang="pl-PL" dirty="0"/>
              <a:t>Fundusz inwestycyjny nabywa osobowość prawną z chwilą wpisu do rejestru funduszy inwestycyjnych. Z tą chwilą towarzystwo staje się organem funduszu inwestycyjnego.</a:t>
            </a:r>
          </a:p>
          <a:p>
            <a:pPr marL="0" indent="0" algn="just">
              <a:buNone/>
            </a:pPr>
            <a:endParaRPr lang="pl-PL" dirty="0"/>
          </a:p>
          <a:p>
            <a:pPr marL="0" indent="0" algn="just">
              <a:buNone/>
            </a:pPr>
            <a:r>
              <a:rPr lang="pl-PL" dirty="0" smtClean="0"/>
              <a:t>Towarzystwo </a:t>
            </a:r>
            <a:r>
              <a:rPr lang="pl-PL" dirty="0"/>
              <a:t>zawiadamia Komisję o utworzeniu funduszu </a:t>
            </a:r>
            <a:r>
              <a:rPr lang="pl-PL" dirty="0" smtClean="0"/>
              <a:t>inwestycyjnego niezwłocznie </a:t>
            </a:r>
            <a:r>
              <a:rPr lang="pl-PL" dirty="0"/>
              <a:t>po jego wpisaniu do rejestru funduszy inwestycyjnych, załączając statut funduszu inwestycyjnego oraz informację o dacie wpisu do rejestru funduszy inwestycyjnych i łącznej wysokości wpłat zebranych do funduszu.</a:t>
            </a:r>
          </a:p>
          <a:p>
            <a:pPr marL="0" indent="0" algn="just">
              <a:buNone/>
            </a:pPr>
            <a:endParaRPr lang="pl-PL" dirty="0"/>
          </a:p>
        </p:txBody>
      </p:sp>
    </p:spTree>
    <p:extLst>
      <p:ext uri="{BB962C8B-B14F-4D97-AF65-F5344CB8AC3E}">
        <p14:creationId xmlns:p14="http://schemas.microsoft.com/office/powerpoint/2010/main" val="541755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ZEZWOLENIE NA UTWORZENIE FUNDUSZU INWESTYCYJNEGO</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Komisja wydaje zezwolenie na utworzenie funduszu inwestycyjnego</a:t>
            </a:r>
            <a:r>
              <a:rPr lang="pl-PL" dirty="0" smtClean="0"/>
              <a:t>.</a:t>
            </a:r>
          </a:p>
          <a:p>
            <a:pPr marL="0" indent="0" algn="just">
              <a:buNone/>
            </a:pPr>
            <a:endParaRPr lang="pl-PL" dirty="0" smtClean="0"/>
          </a:p>
          <a:p>
            <a:pPr marL="0" indent="0" algn="just">
              <a:buNone/>
            </a:pPr>
            <a:r>
              <a:rPr lang="pl-PL" dirty="0" smtClean="0"/>
              <a:t>Komisja </a:t>
            </a:r>
            <a:r>
              <a:rPr lang="pl-PL" dirty="0"/>
              <a:t>odmawia wydania zezwolenia, </a:t>
            </a:r>
            <a:r>
              <a:rPr lang="pl-PL" dirty="0" smtClean="0"/>
              <a:t>jeżeli:</a:t>
            </a:r>
          </a:p>
          <a:p>
            <a:pPr marL="457200" indent="-457200" algn="just">
              <a:buFont typeface="+mj-lt"/>
              <a:buAutoNum type="arabicParenR"/>
            </a:pPr>
            <a:r>
              <a:rPr lang="pl-PL" dirty="0" smtClean="0"/>
              <a:t>osoby</a:t>
            </a:r>
            <a:r>
              <a:rPr lang="pl-PL" dirty="0"/>
              <a:t>, o których mowa w art. 22 ust. 1 pkt </a:t>
            </a:r>
            <a:r>
              <a:rPr lang="pl-PL" dirty="0" smtClean="0"/>
              <a:t>5-7 ustawy, </a:t>
            </a:r>
            <a:r>
              <a:rPr lang="pl-PL" dirty="0"/>
              <a:t>mogą wykonywać swoje obowiązki z naruszeniem zasad uczciwego obrotu lub w sposób nienależycie zabezpieczający interesy uczestników </a:t>
            </a:r>
            <a:r>
              <a:rPr lang="pl-PL" dirty="0" smtClean="0"/>
              <a:t>funduszu,</a:t>
            </a:r>
          </a:p>
          <a:p>
            <a:pPr marL="457200" indent="-457200" algn="just">
              <a:buFont typeface="+mj-lt"/>
              <a:buAutoNum type="arabicParenR"/>
            </a:pPr>
            <a:r>
              <a:rPr lang="pl-PL" dirty="0" smtClean="0"/>
              <a:t>statut </a:t>
            </a:r>
            <a:r>
              <a:rPr lang="pl-PL" dirty="0"/>
              <a:t>funduszu inwestycyjnego lub umowa z </a:t>
            </a:r>
            <a:r>
              <a:rPr lang="pl-PL" dirty="0" smtClean="0"/>
              <a:t>depozytariuszem nie </a:t>
            </a:r>
            <a:r>
              <a:rPr lang="pl-PL" dirty="0"/>
              <a:t>uwzględniają należycie interesu uczestników funduszu, a w przypadku funduszu inwestycyjnego otwartego - statut funduszu zawiera postanowienia uniemożliwiające zbywanie jednostek uczestnictwa na terytorium Rzeczypospolitej </a:t>
            </a:r>
            <a:r>
              <a:rPr lang="pl-PL" dirty="0" smtClean="0"/>
              <a:t>Polskiej,</a:t>
            </a:r>
          </a:p>
          <a:p>
            <a:pPr marL="457200" indent="-457200" algn="just">
              <a:buFont typeface="+mj-lt"/>
              <a:buAutoNum type="arabicParenR"/>
            </a:pPr>
            <a:r>
              <a:rPr lang="pl-PL" dirty="0" smtClean="0"/>
              <a:t>towarzystwo </a:t>
            </a:r>
            <a:r>
              <a:rPr lang="pl-PL" dirty="0"/>
              <a:t>nie zapewnia zarządzania w sposób należyty funduszem inwestycyjnym o takiej polityce inwestycyjnej i celach inwestycyjnych jak fundusz inwestycyjny, którego dotyczy </a:t>
            </a:r>
            <a:r>
              <a:rPr lang="pl-PL" dirty="0" smtClean="0"/>
              <a:t>wniosek,</a:t>
            </a:r>
          </a:p>
          <a:p>
            <a:pPr marL="457200" indent="-457200" algn="just">
              <a:buFont typeface="+mj-lt"/>
              <a:buAutoNum type="arabicParenR"/>
            </a:pPr>
            <a:r>
              <a:rPr lang="pl-PL" dirty="0" smtClean="0"/>
              <a:t>wniosek </a:t>
            </a:r>
            <a:r>
              <a:rPr lang="pl-PL" dirty="0"/>
              <a:t>lub załączone do niego dokumenty nie są zgodne pod względem treści z przepisami prawa lub ze stanem faktycznym.</a:t>
            </a:r>
          </a:p>
          <a:p>
            <a:pPr marL="0" indent="0" algn="just">
              <a:buNone/>
            </a:pPr>
            <a:endParaRPr lang="pl-PL" dirty="0"/>
          </a:p>
        </p:txBody>
      </p:sp>
    </p:spTree>
    <p:extLst>
      <p:ext uri="{BB962C8B-B14F-4D97-AF65-F5344CB8AC3E}">
        <p14:creationId xmlns:p14="http://schemas.microsoft.com/office/powerpoint/2010/main" val="2917092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TOWARZYSTWO FUNDUSZY INWESTYCYJNYCH</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pl-PL" dirty="0"/>
              <a:t>Warunki podjęcia działalności przez </a:t>
            </a:r>
            <a:r>
              <a:rPr lang="pl-PL" dirty="0" smtClean="0"/>
              <a:t>towarzystwo funduszy inwestycyjnych reguluje ustawa </a:t>
            </a:r>
            <a:r>
              <a:rPr lang="pl-PL" dirty="0"/>
              <a:t>z dnia 27 maja 2004 r. o funduszach inwestycyjnych i zarządzaniu alternatywnymi funduszami inwestycyjnymi</a:t>
            </a:r>
            <a:r>
              <a:rPr lang="pl-PL" dirty="0" smtClean="0"/>
              <a:t>.</a:t>
            </a:r>
          </a:p>
          <a:p>
            <a:pPr marL="0" indent="0" algn="just">
              <a:buNone/>
            </a:pPr>
            <a:endParaRPr lang="pl-PL" dirty="0"/>
          </a:p>
          <a:p>
            <a:pPr marL="0" indent="0" algn="just">
              <a:buNone/>
            </a:pPr>
            <a:r>
              <a:rPr lang="pl-PL" dirty="0" smtClean="0"/>
              <a:t>Zgodnie z art. 38 ust. 1 </a:t>
            </a:r>
            <a:r>
              <a:rPr lang="pl-PL" i="1" dirty="0" smtClean="0"/>
              <a:t>„Towarzystwem </a:t>
            </a:r>
            <a:r>
              <a:rPr lang="pl-PL" i="1" dirty="0"/>
              <a:t>funduszy inwestycyjnych może być wyłącznie spółka akcyjna z siedzibą na terytorium Rzeczypospolitej Polskiej, która uzyskała zezwolenie Komisji na wykonywanie działalności określonej w art. 45 ust. 1 (zezwolenie na wykonywanie działalności przez towarzystwo</a:t>
            </a:r>
            <a:r>
              <a:rPr lang="pl-PL" i="1" dirty="0" smtClean="0"/>
              <a:t>)”</a:t>
            </a:r>
            <a:r>
              <a:rPr lang="pl-PL" dirty="0" smtClean="0"/>
              <a:t>.</a:t>
            </a:r>
          </a:p>
        </p:txBody>
      </p:sp>
    </p:spTree>
    <p:extLst>
      <p:ext uri="{BB962C8B-B14F-4D97-AF65-F5344CB8AC3E}">
        <p14:creationId xmlns:p14="http://schemas.microsoft.com/office/powerpoint/2010/main" val="7476001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600" dirty="0"/>
              <a:t>WARUNKI UTWORZENIA </a:t>
            </a:r>
            <a:r>
              <a:rPr lang="pl-PL" sz="3600" dirty="0" smtClean="0"/>
              <a:t>TOWARZYSTWA FUNDUSZY INWESTYCYJNYCH</a:t>
            </a:r>
            <a:endParaRPr lang="pl-PL" sz="3600" dirty="0"/>
          </a:p>
        </p:txBody>
      </p:sp>
      <p:sp>
        <p:nvSpPr>
          <p:cNvPr id="3" name="Symbol zastępczy zawartości 2"/>
          <p:cNvSpPr>
            <a:spLocks noGrp="1"/>
          </p:cNvSpPr>
          <p:nvPr>
            <p:ph idx="1"/>
          </p:nvPr>
        </p:nvSpPr>
        <p:spPr>
          <a:xfrm>
            <a:off x="677334" y="2462849"/>
            <a:ext cx="8946541" cy="4395151"/>
          </a:xfrm>
        </p:spPr>
        <p:txBody>
          <a:bodyPr>
            <a:normAutofit/>
          </a:bodyPr>
          <a:lstStyle/>
          <a:p>
            <a:pPr marL="0" indent="0" algn="just">
              <a:buNone/>
            </a:pPr>
            <a:r>
              <a:rPr lang="pl-PL" dirty="0"/>
              <a:t>Spółka ubiegająca się o uzyskanie zezwolenia na wykonywanie działalności przez towarzystwo, wraz z wnioskiem o udzielenie takiego zezwolenia, składa jednocześnie </a:t>
            </a:r>
            <a:r>
              <a:rPr lang="pl-PL" dirty="0" smtClean="0"/>
              <a:t>wniosek o </a:t>
            </a:r>
            <a:r>
              <a:rPr lang="pl-PL" dirty="0"/>
              <a:t>zezwolenie na utworzenie funduszu inwestycyjnego </a:t>
            </a:r>
            <a:r>
              <a:rPr lang="pl-PL" dirty="0" smtClean="0"/>
              <a:t>otwartego.</a:t>
            </a:r>
          </a:p>
          <a:p>
            <a:pPr marL="0" indent="0" algn="just">
              <a:buNone/>
            </a:pPr>
            <a:endParaRPr lang="pl-PL" dirty="0"/>
          </a:p>
          <a:p>
            <a:pPr marL="0" indent="0" algn="just">
              <a:buNone/>
            </a:pPr>
            <a:r>
              <a:rPr lang="pl-PL" dirty="0" smtClean="0"/>
              <a:t>Spółka </a:t>
            </a:r>
            <a:r>
              <a:rPr lang="pl-PL" dirty="0"/>
              <a:t>ubiegająca się o uzyskanie zezwolenia na wykonywanie działalności przez towarzystwo może jednocześnie złożyć wniosek o udzielenie zezwolenia na wykonywanie działalności, o której mowa w art. 45 ust. 1a (zezwolenie na zarządzanie alternatywnymi funduszami inwestycyjnymi).</a:t>
            </a:r>
          </a:p>
          <a:p>
            <a:pPr marL="0" indent="0" algn="just">
              <a:buNone/>
            </a:pPr>
            <a:endParaRPr lang="pl-PL" dirty="0"/>
          </a:p>
        </p:txBody>
      </p:sp>
    </p:spTree>
    <p:extLst>
      <p:ext uri="{BB962C8B-B14F-4D97-AF65-F5344CB8AC3E}">
        <p14:creationId xmlns:p14="http://schemas.microsoft.com/office/powerpoint/2010/main" val="2880524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362465"/>
            <a:ext cx="8596668" cy="823784"/>
          </a:xfrm>
        </p:spPr>
        <p:txBody>
          <a:bodyPr>
            <a:normAutofit/>
          </a:bodyPr>
          <a:lstStyle/>
          <a:p>
            <a:pPr algn="ctr"/>
            <a:r>
              <a:rPr lang="pl-PL" sz="2000" dirty="0" smtClean="0"/>
              <a:t>ZEZWOLENIE NA WYKONYWANIE DZIAŁALNOŚCI PRZEZ TOWARZYSTWO FUNDUSZY INWESTYCYJNYCH</a:t>
            </a:r>
            <a:endParaRPr lang="pl-PL" sz="2000" dirty="0"/>
          </a:p>
        </p:txBody>
      </p:sp>
      <p:sp>
        <p:nvSpPr>
          <p:cNvPr id="3" name="Symbol zastępczy zawartości 2"/>
          <p:cNvSpPr>
            <a:spLocks noGrp="1"/>
          </p:cNvSpPr>
          <p:nvPr>
            <p:ph idx="1"/>
          </p:nvPr>
        </p:nvSpPr>
        <p:spPr>
          <a:xfrm>
            <a:off x="857651" y="1301578"/>
            <a:ext cx="8236035" cy="3807576"/>
          </a:xfrm>
        </p:spPr>
        <p:txBody>
          <a:bodyPr>
            <a:noAutofit/>
          </a:bodyPr>
          <a:lstStyle/>
          <a:p>
            <a:pPr marL="0" indent="0" algn="just">
              <a:buNone/>
            </a:pPr>
            <a:r>
              <a:rPr lang="pl-PL" sz="1000" dirty="0"/>
              <a:t>Komisja </a:t>
            </a:r>
            <a:r>
              <a:rPr lang="pl-PL" sz="1000" dirty="0" smtClean="0"/>
              <a:t>Nadzoru Finansowego wydaje:</a:t>
            </a:r>
          </a:p>
          <a:p>
            <a:pPr marL="457200" indent="-457200" algn="just">
              <a:buFont typeface="+mj-lt"/>
              <a:buAutoNum type="arabicParenR"/>
            </a:pPr>
            <a:r>
              <a:rPr lang="pl-PL" sz="1000" dirty="0" smtClean="0"/>
              <a:t>zezwolenie </a:t>
            </a:r>
            <a:r>
              <a:rPr lang="pl-PL" sz="1000" dirty="0"/>
              <a:t>na wykonywanie działalności przez </a:t>
            </a:r>
            <a:r>
              <a:rPr lang="pl-PL" sz="1000" dirty="0" smtClean="0"/>
              <a:t>towarzystwo,</a:t>
            </a:r>
            <a:endParaRPr lang="pl-PL" sz="1000" dirty="0"/>
          </a:p>
          <a:p>
            <a:pPr marL="457200" indent="-457200" algn="just">
              <a:buFont typeface="+mj-lt"/>
              <a:buAutoNum type="arabicParenR"/>
            </a:pPr>
            <a:r>
              <a:rPr lang="pl-PL" sz="1000" dirty="0" smtClean="0"/>
              <a:t>zezwolenie </a:t>
            </a:r>
            <a:r>
              <a:rPr lang="pl-PL" sz="1000" dirty="0"/>
              <a:t>na zarządzanie alternatywnymi funduszami </a:t>
            </a:r>
            <a:r>
              <a:rPr lang="pl-PL" sz="1000" dirty="0" smtClean="0"/>
              <a:t>inwestycyjnymi,</a:t>
            </a:r>
          </a:p>
          <a:p>
            <a:pPr marL="457200" indent="-457200" algn="just">
              <a:buFont typeface="+mj-lt"/>
              <a:buAutoNum type="arabicParenR"/>
            </a:pPr>
            <a:r>
              <a:rPr lang="pl-PL" sz="1000" dirty="0" smtClean="0"/>
              <a:t>zezwolenie </a:t>
            </a:r>
            <a:r>
              <a:rPr lang="pl-PL" sz="1000" dirty="0"/>
              <a:t>na zarządzanie portfelami, w skład których wchodzi jeden lub większa liczba instrumentów </a:t>
            </a:r>
            <a:r>
              <a:rPr lang="pl-PL" sz="1000" dirty="0" smtClean="0"/>
              <a:t>finansowych,</a:t>
            </a:r>
          </a:p>
          <a:p>
            <a:pPr marL="457200" indent="-457200" algn="just">
              <a:buFont typeface="+mj-lt"/>
              <a:buAutoNum type="arabicParenR"/>
            </a:pPr>
            <a:r>
              <a:rPr lang="pl-PL" sz="1000" dirty="0" smtClean="0"/>
              <a:t>zezwolenie </a:t>
            </a:r>
            <a:r>
              <a:rPr lang="pl-PL" sz="1000" dirty="0"/>
              <a:t>na doradztwo </a:t>
            </a:r>
            <a:r>
              <a:rPr lang="pl-PL" sz="1000" dirty="0" smtClean="0"/>
              <a:t>inwestycyjne,</a:t>
            </a:r>
          </a:p>
          <a:p>
            <a:pPr marL="457200" indent="-457200" algn="just">
              <a:buFont typeface="+mj-lt"/>
              <a:buAutoNum type="arabicParenR"/>
            </a:pPr>
            <a:r>
              <a:rPr lang="pl-PL" sz="1000" dirty="0" smtClean="0"/>
              <a:t>zezwolenie </a:t>
            </a:r>
            <a:r>
              <a:rPr lang="pl-PL" sz="1000" dirty="0"/>
              <a:t>na przyjmowanie i przekazywanie zleceń nabycia lub zbycia instrumentów finansowych.</a:t>
            </a:r>
          </a:p>
          <a:p>
            <a:pPr marL="0" indent="0" algn="just">
              <a:buNone/>
            </a:pPr>
            <a:endParaRPr lang="pl-PL" sz="1000" dirty="0"/>
          </a:p>
          <a:p>
            <a:pPr marL="0" indent="0" algn="just">
              <a:buNone/>
            </a:pPr>
            <a:r>
              <a:rPr lang="pl-PL" sz="1000" dirty="0" smtClean="0"/>
              <a:t>Wraz </a:t>
            </a:r>
            <a:r>
              <a:rPr lang="pl-PL" sz="1000" dirty="0"/>
              <a:t>z zezwoleniem, o którym mowa w ust. 1 pkt 1 i </a:t>
            </a:r>
            <a:r>
              <a:rPr lang="pl-PL" sz="1000" dirty="0" smtClean="0"/>
              <a:t>2 ustawy Komisja </a:t>
            </a:r>
            <a:r>
              <a:rPr lang="pl-PL" sz="1000" dirty="0"/>
              <a:t>wydaje zezwolenie na utworzenie funduszu inwestycyjnego wskazanego we wniosku </a:t>
            </a:r>
            <a:r>
              <a:rPr lang="pl-PL" sz="1000" dirty="0" smtClean="0"/>
              <a:t>spółki.</a:t>
            </a:r>
          </a:p>
          <a:p>
            <a:pPr marL="0" indent="0" algn="just">
              <a:buNone/>
            </a:pPr>
            <a:endParaRPr lang="pl-PL" sz="1000" dirty="0"/>
          </a:p>
          <a:p>
            <a:pPr marL="0" indent="0" algn="just">
              <a:buNone/>
            </a:pPr>
            <a:r>
              <a:rPr lang="pl-PL" sz="1000" dirty="0"/>
              <a:t>Komisja odmawia wydania zezwolenia na wykonywanie działalności przez towarzystwo, w przypadku </a:t>
            </a:r>
            <a:r>
              <a:rPr lang="pl-PL" sz="1000" dirty="0" smtClean="0"/>
              <a:t>gdy:</a:t>
            </a:r>
          </a:p>
          <a:p>
            <a:pPr marL="457200" indent="-457200" algn="just">
              <a:buFont typeface="+mj-lt"/>
              <a:buAutoNum type="arabicParenR"/>
            </a:pPr>
            <a:r>
              <a:rPr lang="pl-PL" sz="1000" dirty="0" smtClean="0"/>
              <a:t>wniosek </a:t>
            </a:r>
            <a:r>
              <a:rPr lang="pl-PL" sz="1000" dirty="0"/>
              <a:t>lub załączone do niego dokumenty nie są zgodne pod względem treści z przepisami prawa lub ze stanem </a:t>
            </a:r>
            <a:r>
              <a:rPr lang="pl-PL" sz="1000" dirty="0" smtClean="0"/>
              <a:t>faktycznym,</a:t>
            </a:r>
          </a:p>
          <a:p>
            <a:pPr marL="457200" indent="-457200" algn="just">
              <a:buFont typeface="+mj-lt"/>
              <a:buAutoNum type="arabicParenR"/>
            </a:pPr>
            <a:r>
              <a:rPr lang="pl-PL" sz="1000" dirty="0" smtClean="0"/>
              <a:t>wnioskodawca</a:t>
            </a:r>
            <a:r>
              <a:rPr lang="pl-PL" sz="1000" dirty="0"/>
              <a:t>, członkowie jego zarządu lub rady nadzorczej, doradcy inwestycyjni, którzy są lub zostaną zatrudnieni w towarzystwie, lub osoby, o których mowa w art. 22 ust. 1 pkt </a:t>
            </a:r>
            <a:r>
              <a:rPr lang="pl-PL" sz="1000" dirty="0" smtClean="0"/>
              <a:t>6 ustawy, mogą </a:t>
            </a:r>
            <a:r>
              <a:rPr lang="pl-PL" sz="1000" dirty="0"/>
              <a:t>wykonywać działalność z naruszeniem zasad uczciwego obrotu lub w sposób nienależycie zabezpieczający interes uczestników funduszu, lub członkowie zarządu lub rady nadzorczej nie spełniają wymogów, o których mowa w art. 42 ust. </a:t>
            </a:r>
            <a:r>
              <a:rPr lang="pl-PL" sz="1000" dirty="0" smtClean="0"/>
              <a:t>2 ustawy, </a:t>
            </a:r>
            <a:r>
              <a:rPr lang="pl-PL" sz="1000" dirty="0"/>
              <a:t>lub nie są spełnione wymagania, o których mowa w art. 42 ust. 3 lub w art. 44 ust. </a:t>
            </a:r>
            <a:r>
              <a:rPr lang="pl-PL" sz="1000" dirty="0" smtClean="0"/>
              <a:t>2 ustawy,</a:t>
            </a:r>
          </a:p>
          <a:p>
            <a:pPr marL="457200" indent="-457200" algn="just">
              <a:buFont typeface="+mj-lt"/>
              <a:buAutoNum type="arabicParenR"/>
            </a:pPr>
            <a:r>
              <a:rPr lang="pl-PL" sz="1000" dirty="0" smtClean="0"/>
              <a:t>wpływ </a:t>
            </a:r>
            <a:r>
              <a:rPr lang="pl-PL" sz="1000" dirty="0"/>
              <a:t>osoby posiadającej bezpośrednio lub pośrednio akcje towarzystwa w liczbie zapewniającej co najmniej 10% ogólnej liczby głosów na walnym zgromadzeniu akcjonariuszy lub 10% udziału w kapitale zakładowym mógłby okazać się niekorzystny dla ostrożnego i stabilnego zarządzania przez towarzystwo funduszami inwestycyjnymi, przestrzegania zasad uczciwego obrotu lub należytego zabezpieczenia interesów uczestników </a:t>
            </a:r>
            <a:r>
              <a:rPr lang="pl-PL" sz="1000" dirty="0" smtClean="0"/>
              <a:t>funduszy.</a:t>
            </a:r>
          </a:p>
          <a:p>
            <a:pPr marL="457200" indent="-457200" algn="just">
              <a:buFont typeface="+mj-lt"/>
              <a:buAutoNum type="arabicParenR"/>
            </a:pPr>
            <a:r>
              <a:rPr lang="pl-PL" sz="1000" dirty="0" smtClean="0"/>
              <a:t>pozostawanie </a:t>
            </a:r>
            <a:r>
              <a:rPr lang="pl-PL" sz="1000" dirty="0"/>
              <a:t>towarzystwa w bliskich powiązaniach z innym podmiotem mogłoby uniemożliwić Komisji skuteczne sprawowanie nadzoru nad towarzystwem lub gdy sprawowanie takiego nadzoru byłoby utrudnione lub niemożliwe ze względu na przepisy prawa obowiązujące w miejscu siedziby lub zamieszkania tego podmiotu;</a:t>
            </a:r>
          </a:p>
          <a:p>
            <a:pPr marL="0" indent="0" algn="just">
              <a:buNone/>
            </a:pPr>
            <a:endParaRPr lang="pl-PL" sz="1000" dirty="0"/>
          </a:p>
          <a:p>
            <a:pPr marL="0" indent="0" algn="just">
              <a:buNone/>
            </a:pPr>
            <a:endParaRPr lang="pl-PL" sz="1000" dirty="0"/>
          </a:p>
        </p:txBody>
      </p:sp>
    </p:spTree>
    <p:extLst>
      <p:ext uri="{BB962C8B-B14F-4D97-AF65-F5344CB8AC3E}">
        <p14:creationId xmlns:p14="http://schemas.microsoft.com/office/powerpoint/2010/main" val="1327718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FUNDUSZE EMERYTALNE</a:t>
            </a:r>
            <a:endParaRPr lang="pl-PL" dirty="0"/>
          </a:p>
        </p:txBody>
      </p:sp>
      <p:sp>
        <p:nvSpPr>
          <p:cNvPr id="3" name="Symbol zastępczy zawartości 2"/>
          <p:cNvSpPr>
            <a:spLocks noGrp="1"/>
          </p:cNvSpPr>
          <p:nvPr>
            <p:ph idx="1"/>
          </p:nvPr>
        </p:nvSpPr>
        <p:spPr>
          <a:xfrm>
            <a:off x="677334" y="2011729"/>
            <a:ext cx="8946541" cy="4195481"/>
          </a:xfrm>
        </p:spPr>
        <p:txBody>
          <a:bodyPr>
            <a:normAutofit/>
          </a:bodyPr>
          <a:lstStyle/>
          <a:p>
            <a:pPr marL="0" indent="0" algn="just">
              <a:buNone/>
            </a:pPr>
            <a:r>
              <a:rPr lang="pl-PL" dirty="0"/>
              <a:t>Warunki podjęcia </a:t>
            </a:r>
            <a:r>
              <a:rPr lang="pl-PL" dirty="0" smtClean="0"/>
              <a:t>działalności przez fundusze emerytalne reguluje ustawa </a:t>
            </a:r>
            <a:r>
              <a:rPr lang="pl-PL" dirty="0"/>
              <a:t>z dnia 28 sierpnia 1997 r. o organizacji i funkcjonowaniu funduszy emerytalnych.</a:t>
            </a:r>
          </a:p>
          <a:p>
            <a:pPr marL="0" indent="0" algn="just">
              <a:buNone/>
            </a:pPr>
            <a:endParaRPr lang="pl-PL" dirty="0" smtClean="0"/>
          </a:p>
          <a:p>
            <a:pPr marL="0" indent="0" algn="just">
              <a:buNone/>
            </a:pPr>
            <a:r>
              <a:rPr lang="pl-PL" dirty="0"/>
              <a:t>Utworzenie funduszu </a:t>
            </a:r>
            <a:r>
              <a:rPr lang="pl-PL" dirty="0" smtClean="0"/>
              <a:t>wymaga:</a:t>
            </a:r>
          </a:p>
          <a:p>
            <a:pPr marL="457200" indent="-457200" algn="just">
              <a:buFont typeface="+mj-lt"/>
              <a:buAutoNum type="arabicParenR"/>
            </a:pPr>
            <a:r>
              <a:rPr lang="pl-PL" dirty="0" smtClean="0"/>
              <a:t>nadania </a:t>
            </a:r>
            <a:r>
              <a:rPr lang="pl-PL" dirty="0"/>
              <a:t>funduszowi statutu przez </a:t>
            </a:r>
            <a:r>
              <a:rPr lang="pl-PL" dirty="0" smtClean="0"/>
              <a:t>towarzystwo,</a:t>
            </a:r>
          </a:p>
          <a:p>
            <a:pPr marL="457200" indent="-457200" algn="just">
              <a:buFont typeface="+mj-lt"/>
              <a:buAutoNum type="arabicParenR"/>
            </a:pPr>
            <a:r>
              <a:rPr lang="pl-PL" dirty="0" smtClean="0"/>
              <a:t>zawarcia </a:t>
            </a:r>
            <a:r>
              <a:rPr lang="pl-PL" dirty="0"/>
              <a:t>przez towarzystwo z depozytariuszem umowy o przechowywanie aktywów </a:t>
            </a:r>
            <a:r>
              <a:rPr lang="pl-PL" dirty="0" smtClean="0"/>
              <a:t>funduszu,</a:t>
            </a:r>
          </a:p>
          <a:p>
            <a:pPr marL="457200" indent="-457200" algn="just">
              <a:buFont typeface="+mj-lt"/>
              <a:buAutoNum type="arabicParenR"/>
            </a:pPr>
            <a:r>
              <a:rPr lang="pl-PL" dirty="0" smtClean="0"/>
              <a:t>uzyskania </a:t>
            </a:r>
            <a:r>
              <a:rPr lang="pl-PL" dirty="0"/>
              <a:t>przez towarzystwo zezwolenia na utworzenie </a:t>
            </a:r>
            <a:r>
              <a:rPr lang="pl-PL" dirty="0" smtClean="0"/>
              <a:t>funduszu;,</a:t>
            </a:r>
          </a:p>
          <a:p>
            <a:pPr marL="457200" indent="-457200" algn="just">
              <a:buFont typeface="+mj-lt"/>
              <a:buAutoNum type="arabicParenR"/>
            </a:pPr>
            <a:r>
              <a:rPr lang="pl-PL" dirty="0" smtClean="0"/>
              <a:t>wpisania </a:t>
            </a:r>
            <a:r>
              <a:rPr lang="pl-PL" dirty="0"/>
              <a:t>funduszu do rejestru funduszy.</a:t>
            </a:r>
          </a:p>
          <a:p>
            <a:pPr marL="0" indent="0" algn="just">
              <a:buNone/>
            </a:pPr>
            <a:endParaRPr lang="pl-PL" dirty="0"/>
          </a:p>
          <a:p>
            <a:pPr marL="0" indent="0" algn="just">
              <a:buNone/>
            </a:pPr>
            <a:endParaRPr lang="pl-PL" dirty="0" smtClean="0"/>
          </a:p>
        </p:txBody>
      </p:sp>
    </p:spTree>
    <p:extLst>
      <p:ext uri="{BB962C8B-B14F-4D97-AF65-F5344CB8AC3E}">
        <p14:creationId xmlns:p14="http://schemas.microsoft.com/office/powerpoint/2010/main" val="18376565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WARUNKI UTWORZENIA FUNDUSZU EMERYATLNEGO</a:t>
            </a:r>
            <a:endParaRPr lang="pl-PL" dirty="0"/>
          </a:p>
        </p:txBody>
      </p:sp>
      <p:sp>
        <p:nvSpPr>
          <p:cNvPr id="3" name="Symbol zastępczy zawartości 2"/>
          <p:cNvSpPr>
            <a:spLocks noGrp="1"/>
          </p:cNvSpPr>
          <p:nvPr>
            <p:ph idx="1"/>
          </p:nvPr>
        </p:nvSpPr>
        <p:spPr>
          <a:xfrm>
            <a:off x="677334" y="2498340"/>
            <a:ext cx="8596668" cy="3880773"/>
          </a:xfrm>
        </p:spPr>
        <p:txBody>
          <a:bodyPr>
            <a:normAutofit fontScale="92500" lnSpcReduction="10000"/>
          </a:bodyPr>
          <a:lstStyle/>
          <a:p>
            <a:pPr marL="0" indent="0" algn="just">
              <a:buNone/>
            </a:pPr>
            <a:r>
              <a:rPr lang="pl-PL" dirty="0"/>
              <a:t>Do wniosku towarzystwa o wydanie zezwolenia na utworzenie funduszu należy </a:t>
            </a:r>
            <a:r>
              <a:rPr lang="pl-PL" dirty="0" smtClean="0"/>
              <a:t>dołączyć:</a:t>
            </a:r>
          </a:p>
          <a:p>
            <a:pPr marL="457200" indent="-457200" algn="just">
              <a:buFont typeface="+mj-lt"/>
              <a:buAutoNum type="arabicParenR"/>
            </a:pPr>
            <a:r>
              <a:rPr lang="pl-PL" dirty="0" smtClean="0"/>
              <a:t>statut funduszu,</a:t>
            </a:r>
          </a:p>
          <a:p>
            <a:pPr marL="457200" indent="-457200" algn="just">
              <a:buFont typeface="+mj-lt"/>
              <a:buAutoNum type="arabicParenR"/>
            </a:pPr>
            <a:r>
              <a:rPr lang="pl-PL" dirty="0" smtClean="0"/>
              <a:t>umowę </a:t>
            </a:r>
            <a:r>
              <a:rPr lang="pl-PL" dirty="0"/>
              <a:t>z </a:t>
            </a:r>
            <a:r>
              <a:rPr lang="pl-PL" dirty="0" smtClean="0"/>
              <a:t>depozytariuszem,</a:t>
            </a:r>
          </a:p>
          <a:p>
            <a:pPr marL="457200" indent="-457200" algn="just">
              <a:buFont typeface="+mj-lt"/>
              <a:buAutoNum type="arabicParenR"/>
            </a:pPr>
            <a:r>
              <a:rPr lang="pl-PL" dirty="0" smtClean="0"/>
              <a:t>zaświadczenie </a:t>
            </a:r>
            <a:r>
              <a:rPr lang="pl-PL" dirty="0"/>
              <a:t>albo oświadczenie o wpisie do rejestru przedsiębiorców w Krajowym Rejestrze </a:t>
            </a:r>
            <a:r>
              <a:rPr lang="pl-PL" dirty="0" smtClean="0"/>
              <a:t>Sądowym,</a:t>
            </a:r>
          </a:p>
          <a:p>
            <a:pPr marL="457200" indent="-457200" algn="just">
              <a:buFont typeface="+mj-lt"/>
              <a:buAutoNum type="arabicParenR"/>
            </a:pPr>
            <a:r>
              <a:rPr lang="pl-PL" dirty="0" smtClean="0"/>
              <a:t>dane </a:t>
            </a:r>
            <a:r>
              <a:rPr lang="pl-PL" dirty="0"/>
              <a:t>osobowe osób zatrudnionych w towarzystwie lub osób, które towarzystwo zamierza zatrudnić, mających istotny wpływ na gospodarkę finansową </a:t>
            </a:r>
            <a:r>
              <a:rPr lang="pl-PL" dirty="0" smtClean="0"/>
              <a:t>funduszu,</a:t>
            </a:r>
          </a:p>
          <a:p>
            <a:pPr marL="457200" indent="-457200" algn="just">
              <a:buFont typeface="+mj-lt"/>
              <a:buAutoNum type="arabicParenR"/>
            </a:pPr>
            <a:r>
              <a:rPr lang="pl-PL" dirty="0" smtClean="0"/>
              <a:t>listę </a:t>
            </a:r>
            <a:r>
              <a:rPr lang="pl-PL" dirty="0"/>
              <a:t>osób wyznaczonych przez depozytariusza bezpośrednio odpowiedzialnych za należyte wykonywanie obowiązków określonych w </a:t>
            </a:r>
            <a:r>
              <a:rPr lang="pl-PL" dirty="0" smtClean="0"/>
              <a:t>umowie;,</a:t>
            </a:r>
          </a:p>
          <a:p>
            <a:pPr marL="457200" indent="-457200" algn="just">
              <a:buFont typeface="+mj-lt"/>
              <a:buAutoNum type="arabicParenR"/>
            </a:pPr>
            <a:r>
              <a:rPr lang="pl-PL" dirty="0" smtClean="0"/>
              <a:t>informacje </a:t>
            </a:r>
            <a:r>
              <a:rPr lang="pl-PL" dirty="0"/>
              <a:t>o kwalifikacjach i doświadczeniu zawodowym </a:t>
            </a:r>
            <a:r>
              <a:rPr lang="pl-PL" dirty="0" smtClean="0"/>
              <a:t>powyższych osób ze </a:t>
            </a:r>
            <a:r>
              <a:rPr lang="pl-PL" dirty="0"/>
              <a:t>wskazaniem, które z tych osób są doradcami inwestycyjnymi</a:t>
            </a:r>
            <a:r>
              <a:rPr lang="pl-PL" dirty="0" smtClean="0"/>
              <a:t>.</a:t>
            </a:r>
            <a:endParaRPr lang="pl-PL" dirty="0"/>
          </a:p>
        </p:txBody>
      </p:sp>
    </p:spTree>
    <p:extLst>
      <p:ext uri="{BB962C8B-B14F-4D97-AF65-F5344CB8AC3E}">
        <p14:creationId xmlns:p14="http://schemas.microsoft.com/office/powerpoint/2010/main" val="3767292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ZEZWOLENIE NA UTWORZENIE FUNDUSZU INWESTYCYJNEGO</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Komisja Nadzoru </a:t>
            </a:r>
            <a:r>
              <a:rPr lang="pl-PL" dirty="0" smtClean="0"/>
              <a:t>Finansowego wydaje </a:t>
            </a:r>
            <a:r>
              <a:rPr lang="pl-PL" dirty="0"/>
              <a:t>zezwolenie na utworzenie funduszu w terminie 3 miesięcy od dnia złożenia wniosku. Zezwolenie jest równoznaczne z zatwierdzeniem statutu funduszu</a:t>
            </a:r>
            <a:r>
              <a:rPr lang="pl-PL" dirty="0" smtClean="0"/>
              <a:t>.</a:t>
            </a:r>
          </a:p>
          <a:p>
            <a:pPr marL="0" indent="0" algn="just">
              <a:buNone/>
            </a:pPr>
            <a:endParaRPr lang="pl-PL" dirty="0"/>
          </a:p>
          <a:p>
            <a:pPr marL="0" indent="0" algn="just">
              <a:buNone/>
            </a:pPr>
            <a:r>
              <a:rPr lang="pl-PL" dirty="0" smtClean="0"/>
              <a:t>Komisja Nadzoru finansowego odmawia </a:t>
            </a:r>
            <a:r>
              <a:rPr lang="pl-PL" dirty="0"/>
              <a:t>zezwolenia, </a:t>
            </a:r>
            <a:r>
              <a:rPr lang="pl-PL" dirty="0" smtClean="0"/>
              <a:t>jeżeli:</a:t>
            </a:r>
          </a:p>
          <a:p>
            <a:pPr marL="457200" indent="-457200" algn="just">
              <a:buFont typeface="+mj-lt"/>
              <a:buAutoNum type="arabicParenR"/>
            </a:pPr>
            <a:r>
              <a:rPr lang="pl-PL" dirty="0" smtClean="0"/>
              <a:t>wniosek </a:t>
            </a:r>
            <a:r>
              <a:rPr lang="pl-PL" dirty="0"/>
              <a:t>i dołączone do niego dokumenty nie spełniają warunków określonych w </a:t>
            </a:r>
            <a:r>
              <a:rPr lang="pl-PL" dirty="0" smtClean="0"/>
              <a:t>ustawie,</a:t>
            </a:r>
          </a:p>
          <a:p>
            <a:pPr marL="457200" indent="-457200" algn="just">
              <a:buFont typeface="+mj-lt"/>
              <a:buAutoNum type="arabicParenR"/>
            </a:pPr>
            <a:r>
              <a:rPr lang="pl-PL" dirty="0" smtClean="0"/>
              <a:t>statut </a:t>
            </a:r>
            <a:r>
              <a:rPr lang="pl-PL" dirty="0"/>
              <a:t>funduszu nie zabezpiecza należycie interesów członków </a:t>
            </a:r>
            <a:r>
              <a:rPr lang="pl-PL" dirty="0" smtClean="0"/>
              <a:t>funduszu,</a:t>
            </a:r>
          </a:p>
          <a:p>
            <a:pPr marL="457200" indent="-457200" algn="just">
              <a:buFont typeface="+mj-lt"/>
              <a:buAutoNum type="arabicParenR"/>
            </a:pPr>
            <a:r>
              <a:rPr lang="pl-PL" dirty="0" smtClean="0"/>
              <a:t>osoby</a:t>
            </a:r>
            <a:r>
              <a:rPr lang="pl-PL" dirty="0"/>
              <a:t>, o których mowa w art. 14 ust. 1 pkt 4 i </a:t>
            </a:r>
            <a:r>
              <a:rPr lang="pl-PL" dirty="0" smtClean="0"/>
              <a:t>5 ustawy, </a:t>
            </a:r>
            <a:r>
              <a:rPr lang="pl-PL" dirty="0"/>
              <a:t>nie dają rękojmi należytego wykonywania powierzonych obowiązków.</a:t>
            </a:r>
          </a:p>
          <a:p>
            <a:pPr marL="0" indent="0" algn="just">
              <a:buNone/>
            </a:pPr>
            <a:endParaRPr lang="pl-PL" dirty="0" smtClean="0"/>
          </a:p>
          <a:p>
            <a:pPr marL="0" indent="0" algn="just">
              <a:buNone/>
            </a:pPr>
            <a:r>
              <a:rPr lang="pl-PL" dirty="0"/>
              <a:t>Po uzyskaniu zezwolenia na utworzenie funduszu towarzystwo niezwłocznie składa do sądu rejestrowego wniosek o wpisanie funduszu do rejestru funduszy</a:t>
            </a:r>
            <a:r>
              <a:rPr lang="pl-PL" dirty="0" smtClean="0"/>
              <a:t>.</a:t>
            </a:r>
          </a:p>
          <a:p>
            <a:pPr marL="0" indent="0" algn="just">
              <a:buNone/>
            </a:pPr>
            <a:endParaRPr lang="pl-PL" dirty="0"/>
          </a:p>
          <a:p>
            <a:pPr marL="0" indent="0" algn="just">
              <a:buNone/>
            </a:pPr>
            <a:r>
              <a:rPr lang="pl-PL" dirty="0"/>
              <a:t>Zezwolenie na utworzenie funduszu wygasa, jeżeli w terminie 2 miesięcy od dnia doręczenia zezwolenia towarzystwo nie złożyło wniosku o wpisanie funduszu do rejestru funduszy.</a:t>
            </a:r>
          </a:p>
        </p:txBody>
      </p:sp>
    </p:spTree>
    <p:extLst>
      <p:ext uri="{BB962C8B-B14F-4D97-AF65-F5344CB8AC3E}">
        <p14:creationId xmlns:p14="http://schemas.microsoft.com/office/powerpoint/2010/main" val="3018200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TOWARZYSTWO </a:t>
            </a:r>
            <a:r>
              <a:rPr lang="pl-PL" dirty="0" smtClean="0"/>
              <a:t>EMERYTALNE</a:t>
            </a:r>
            <a:endParaRPr lang="pl-PL" dirty="0"/>
          </a:p>
        </p:txBody>
      </p:sp>
      <p:sp>
        <p:nvSpPr>
          <p:cNvPr id="3" name="Symbol zastępczy zawartości 2"/>
          <p:cNvSpPr>
            <a:spLocks noGrp="1"/>
          </p:cNvSpPr>
          <p:nvPr>
            <p:ph idx="1"/>
          </p:nvPr>
        </p:nvSpPr>
        <p:spPr/>
        <p:txBody>
          <a:bodyPr/>
          <a:lstStyle/>
          <a:p>
            <a:pPr marL="0" indent="0" algn="just">
              <a:buNone/>
            </a:pPr>
            <a:r>
              <a:rPr lang="pl-PL" dirty="0"/>
              <a:t>Warunki podjęcia działalności przez </a:t>
            </a:r>
            <a:r>
              <a:rPr lang="pl-PL" dirty="0" smtClean="0"/>
              <a:t>towarzystwo emerytalne </a:t>
            </a:r>
            <a:r>
              <a:rPr lang="pl-PL" dirty="0"/>
              <a:t>reguluje ustawa z dnia 28 sierpnia 1997 r. o organizacji i funkcjonowaniu funduszy emerytalnych.</a:t>
            </a:r>
          </a:p>
          <a:p>
            <a:pPr marL="0" indent="0" algn="just">
              <a:buNone/>
            </a:pPr>
            <a:endParaRPr lang="pl-PL" dirty="0" smtClean="0"/>
          </a:p>
          <a:p>
            <a:pPr marL="0" indent="0" algn="just">
              <a:buNone/>
            </a:pPr>
            <a:r>
              <a:rPr lang="pl-PL" dirty="0" smtClean="0"/>
              <a:t>Zgodnie z art. 53 ustawy </a:t>
            </a:r>
            <a:r>
              <a:rPr lang="pl-PL" i="1" dirty="0" smtClean="0"/>
              <a:t>„</a:t>
            </a:r>
            <a:r>
              <a:rPr lang="pl-PL" i="1" dirty="0"/>
              <a:t>Utworzenie towarzystwa wymaga zezwolenia organu </a:t>
            </a:r>
            <a:r>
              <a:rPr lang="pl-PL" i="1" dirty="0" smtClean="0"/>
              <a:t>nadzoru”</a:t>
            </a:r>
            <a:r>
              <a:rPr lang="pl-PL" dirty="0" smtClean="0"/>
              <a:t>.</a:t>
            </a:r>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1243468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dirty="0"/>
              <a:t>WARUNKI UTWORZENIA TOWARZYSTWA FUNDUSZY </a:t>
            </a:r>
            <a:r>
              <a:rPr lang="pl-PL" sz="2800" dirty="0" smtClean="0"/>
              <a:t>EMERYTALNYCH</a:t>
            </a:r>
            <a:endParaRPr lang="pl-PL" sz="2800" dirty="0"/>
          </a:p>
        </p:txBody>
      </p:sp>
      <p:sp>
        <p:nvSpPr>
          <p:cNvPr id="3" name="Symbol zastępczy zawartości 2"/>
          <p:cNvSpPr>
            <a:spLocks noGrp="1"/>
          </p:cNvSpPr>
          <p:nvPr>
            <p:ph idx="1"/>
          </p:nvPr>
        </p:nvSpPr>
        <p:spPr>
          <a:xfrm>
            <a:off x="746170" y="1930400"/>
            <a:ext cx="8458995" cy="3486866"/>
          </a:xfrm>
        </p:spPr>
        <p:txBody>
          <a:bodyPr>
            <a:noAutofit/>
          </a:bodyPr>
          <a:lstStyle/>
          <a:p>
            <a:pPr marL="0" indent="0" algn="just">
              <a:buNone/>
            </a:pPr>
            <a:r>
              <a:rPr lang="pl-PL" sz="1200" dirty="0"/>
              <a:t>Zezwolenie jest wydawane na wniosek założycieli towarzystwa, do którego dołącza </a:t>
            </a:r>
            <a:r>
              <a:rPr lang="pl-PL" sz="1200" dirty="0" smtClean="0"/>
              <a:t>się:</a:t>
            </a:r>
          </a:p>
          <a:p>
            <a:pPr marL="457200" indent="-457200" algn="just">
              <a:buFont typeface="+mj-lt"/>
              <a:buAutoNum type="arabicParenR"/>
            </a:pPr>
            <a:r>
              <a:rPr lang="pl-PL" sz="1200" dirty="0" smtClean="0"/>
              <a:t>statut towarzystwa,</a:t>
            </a:r>
          </a:p>
          <a:p>
            <a:pPr marL="457200" indent="-457200" algn="just">
              <a:buFont typeface="+mj-lt"/>
              <a:buAutoNum type="arabicParenR"/>
            </a:pPr>
            <a:r>
              <a:rPr lang="pl-PL" sz="1200" dirty="0" smtClean="0"/>
              <a:t>zgodę </a:t>
            </a:r>
            <a:r>
              <a:rPr lang="pl-PL" sz="1200" dirty="0"/>
              <a:t>założycieli na zawiązanie towarzystwa i brzmienie statutu oraz na objęcie akcji przez </a:t>
            </a:r>
            <a:r>
              <a:rPr lang="pl-PL" sz="1200" dirty="0" smtClean="0"/>
              <a:t>założycieli,</a:t>
            </a:r>
          </a:p>
          <a:p>
            <a:pPr marL="457200" indent="-457200" algn="just">
              <a:buFont typeface="+mj-lt"/>
              <a:buAutoNum type="arabicParenR"/>
            </a:pPr>
            <a:r>
              <a:rPr lang="pl-PL" sz="1200" dirty="0" smtClean="0"/>
              <a:t>regulamin </a:t>
            </a:r>
            <a:r>
              <a:rPr lang="pl-PL" sz="1200" dirty="0"/>
              <a:t>organizacyjny towarzystwa określający w szczególności sposób zapobiegania ujawnianiu informacji, których wykorzystanie mogłoby naruszać interes członków funduszu, lub która po takim ujawnieniu mogłaby w istotny sposób wpłynąć na cenę instrumentów finansowych lub powiązanych z nimi pochodnych instrumentów finansowych w rozumieniu ustawy z dnia 29 lipca 2005 r. o obrocie instrumentami </a:t>
            </a:r>
            <a:r>
              <a:rPr lang="pl-PL" sz="1200" dirty="0" smtClean="0"/>
              <a:t>finansowymi,</a:t>
            </a:r>
          </a:p>
          <a:p>
            <a:pPr marL="457200" indent="-457200" algn="just">
              <a:buFont typeface="+mj-lt"/>
              <a:buAutoNum type="arabicParenR"/>
            </a:pPr>
            <a:r>
              <a:rPr lang="pl-PL" sz="1200" dirty="0" smtClean="0"/>
              <a:t>listę </a:t>
            </a:r>
            <a:r>
              <a:rPr lang="pl-PL" sz="1200" dirty="0"/>
              <a:t>założycieli wraz z informacją o tym, czy są podmiotami związanymi i jaki jest charakter istniejących między nimi powiązań, a także dokumentami potwierdzającymi ich status prawny i pochodzenie środków pieniężnych przeznaczonych na pokrycie kapitału zakładowego </a:t>
            </a:r>
            <a:r>
              <a:rPr lang="pl-PL" sz="1200" dirty="0" smtClean="0"/>
              <a:t>towarzystwa,</a:t>
            </a:r>
          </a:p>
          <a:p>
            <a:pPr marL="457200" indent="-457200" algn="just">
              <a:buFont typeface="+mj-lt"/>
              <a:buAutoNum type="arabicParenR"/>
            </a:pPr>
            <a:r>
              <a:rPr lang="pl-PL" sz="1200" dirty="0" smtClean="0"/>
              <a:t>listę </a:t>
            </a:r>
            <a:r>
              <a:rPr lang="pl-PL" sz="1200" dirty="0"/>
              <a:t>członków władz statutowych towarzystwa, z wyłączeniem osób, o których mowa w art. </a:t>
            </a:r>
            <a:r>
              <a:rPr lang="pl-PL" sz="1200" dirty="0" smtClean="0"/>
              <a:t>45 ustawy, </a:t>
            </a:r>
            <a:r>
              <a:rPr lang="pl-PL" sz="1200" dirty="0"/>
              <a:t>wraz z ich oświadczeniami o wyrażeniu zgody na pełnienie funkcji we władzach statutowych towarzystwa oraz spełnianiu wszystkich wymogów określonych w ustawie, a także danymi osobowymi tych osób oraz opisem ich kwalifikacji i dotychczasowej działalności </a:t>
            </a:r>
            <a:r>
              <a:rPr lang="pl-PL" sz="1200" dirty="0" smtClean="0"/>
              <a:t>zawodowej,</a:t>
            </a:r>
          </a:p>
          <a:p>
            <a:pPr marL="457200" indent="-457200" algn="just">
              <a:buFont typeface="+mj-lt"/>
              <a:buAutoNum type="arabicParenR"/>
            </a:pPr>
            <a:r>
              <a:rPr lang="pl-PL" sz="1200" dirty="0" smtClean="0"/>
              <a:t>zaświadczenia </a:t>
            </a:r>
            <a:r>
              <a:rPr lang="pl-PL" sz="1200" dirty="0"/>
              <a:t>o niekaralności członków władz statutowych towarzystwa, </a:t>
            </a:r>
            <a:endParaRPr lang="pl-PL" sz="1200" dirty="0" smtClean="0"/>
          </a:p>
          <a:p>
            <a:pPr marL="457200" indent="-457200" algn="just">
              <a:buFont typeface="+mj-lt"/>
              <a:buAutoNum type="arabicParenR"/>
            </a:pPr>
            <a:r>
              <a:rPr lang="pl-PL" sz="1200" dirty="0" smtClean="0"/>
              <a:t>dokumenty </a:t>
            </a:r>
            <a:r>
              <a:rPr lang="pl-PL" sz="1200" dirty="0"/>
              <a:t>przedstawiające sytuację finansową wszystkich akcjonariuszy towarzystwa w okresie ostatnich 5 lat poprzedzających datę złożenia wniosku, w tym dokumenty potwierdzające brak zaległości podatkowych oraz zaległości z tytułu składek, do których poboru obowiązany jest Zakład Ubezpieczeń </a:t>
            </a:r>
            <a:r>
              <a:rPr lang="pl-PL" sz="1200" dirty="0" smtClean="0"/>
              <a:t>Społecznych,</a:t>
            </a:r>
          </a:p>
          <a:p>
            <a:pPr marL="457200" indent="-457200" algn="just">
              <a:buFont typeface="+mj-lt"/>
              <a:buAutoNum type="arabicParenR"/>
            </a:pPr>
            <a:r>
              <a:rPr lang="pl-PL" sz="1200" dirty="0" smtClean="0"/>
              <a:t>plan </a:t>
            </a:r>
            <a:r>
              <a:rPr lang="pl-PL" sz="1200" dirty="0"/>
              <a:t>organizacyjny i finansowy działalności towarzystwa na 3 lata.</a:t>
            </a:r>
          </a:p>
          <a:p>
            <a:pPr marL="0" indent="0" algn="just">
              <a:buNone/>
            </a:pPr>
            <a:endParaRPr lang="pl-PL" sz="1200" dirty="0"/>
          </a:p>
        </p:txBody>
      </p:sp>
    </p:spTree>
    <p:extLst>
      <p:ext uri="{BB962C8B-B14F-4D97-AF65-F5344CB8AC3E}">
        <p14:creationId xmlns:p14="http://schemas.microsoft.com/office/powerpoint/2010/main" val="215510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ZASADY PROWADZENIA DZIAŁALNOŚCI GOSPODARCZEJ</a:t>
            </a:r>
            <a:endParaRPr lang="pl-PL" dirty="0"/>
          </a:p>
        </p:txBody>
      </p:sp>
      <p:sp>
        <p:nvSpPr>
          <p:cNvPr id="3" name="Symbol zastępczy zawartości 2"/>
          <p:cNvSpPr>
            <a:spLocks noGrp="1"/>
          </p:cNvSpPr>
          <p:nvPr>
            <p:ph idx="1"/>
          </p:nvPr>
        </p:nvSpPr>
        <p:spPr>
          <a:xfrm>
            <a:off x="524436" y="2052918"/>
            <a:ext cx="9095112" cy="4522694"/>
          </a:xfrm>
        </p:spPr>
        <p:txBody>
          <a:bodyPr>
            <a:noAutofit/>
          </a:bodyPr>
          <a:lstStyle/>
          <a:p>
            <a:pPr marL="457200" indent="-457200" algn="just">
              <a:buFont typeface="+mj-lt"/>
              <a:buAutoNum type="arabicPeriod"/>
            </a:pPr>
            <a:r>
              <a:rPr lang="pl-PL" sz="1150" dirty="0" smtClean="0"/>
              <a:t>Zasada swobody prowadzenia działalności gospodarczej (art. 2) – </a:t>
            </a:r>
            <a:r>
              <a:rPr lang="pl-PL" sz="1150" i="1" dirty="0" smtClean="0"/>
              <a:t>„</a:t>
            </a:r>
            <a:r>
              <a:rPr lang="pl-PL" sz="1150" i="1" dirty="0"/>
              <a:t>Podejmowanie, wykonywanie i zakończenie działalności gospodarczej jest wolne dla każdego na równych </a:t>
            </a:r>
            <a:r>
              <a:rPr lang="pl-PL" sz="1150" i="1" dirty="0" smtClean="0"/>
              <a:t>prawach”</a:t>
            </a:r>
            <a:r>
              <a:rPr lang="pl-PL" sz="1150" dirty="0" smtClean="0"/>
              <a:t>.</a:t>
            </a:r>
          </a:p>
          <a:p>
            <a:pPr marL="457200" indent="-457200" algn="just">
              <a:buFont typeface="+mj-lt"/>
              <a:buAutoNum type="arabicPeriod"/>
            </a:pPr>
            <a:r>
              <a:rPr lang="pl-PL" sz="1150" dirty="0" smtClean="0"/>
              <a:t>Zasada </a:t>
            </a:r>
            <a:r>
              <a:rPr lang="pl-PL" sz="1150" i="1" dirty="0" smtClean="0"/>
              <a:t>„co nie jest prawem zabronione, jest dozwolone”</a:t>
            </a:r>
            <a:r>
              <a:rPr lang="pl-PL" sz="1150" dirty="0" smtClean="0"/>
              <a:t> (art. </a:t>
            </a:r>
            <a:r>
              <a:rPr lang="pl-PL" sz="1150" dirty="0"/>
              <a:t>8) – </a:t>
            </a:r>
            <a:r>
              <a:rPr lang="pl-PL" sz="1150" i="1" dirty="0"/>
              <a:t>„Przedsiębiorca może podejmować wszelkie działania, z wyjątkiem tych, których zakazują przepisy prawa. Przedsiębiorca może być obowiązany do określonego zachowania tylko na podstawie przepisów </a:t>
            </a:r>
            <a:r>
              <a:rPr lang="pl-PL" sz="1150" i="1" dirty="0" smtClean="0"/>
              <a:t>prawa”</a:t>
            </a:r>
            <a:r>
              <a:rPr lang="pl-PL" sz="1150" dirty="0" smtClean="0"/>
              <a:t>.</a:t>
            </a:r>
          </a:p>
          <a:p>
            <a:pPr marL="457200" indent="-457200" algn="just">
              <a:buFont typeface="+mj-lt"/>
              <a:buAutoNum type="arabicPeriod"/>
            </a:pPr>
            <a:r>
              <a:rPr lang="pl-PL" sz="1150" dirty="0" smtClean="0"/>
              <a:t>Zasada uczciwej konkurencji (art.9) – </a:t>
            </a:r>
            <a:r>
              <a:rPr lang="pl-PL" sz="1150" i="1" dirty="0" smtClean="0"/>
              <a:t>„</a:t>
            </a:r>
            <a:r>
              <a:rPr lang="pl-PL" sz="1150" i="1" dirty="0"/>
              <a:t>Przedsiębiorca wykonuje działalność gospodarczą zgodnie z zasadami uczciwej konkurencji, poszanowania dobrych obyczajów oraz słusznych interesów innych przedsiębiorców i konsumentów, a także poszanowania oraz ochrony praw i wolności </a:t>
            </a:r>
            <a:r>
              <a:rPr lang="pl-PL" sz="1150" i="1" dirty="0" smtClean="0"/>
              <a:t>człowieka”.</a:t>
            </a:r>
          </a:p>
          <a:p>
            <a:pPr marL="457200" indent="-457200" algn="just">
              <a:buFont typeface="+mj-lt"/>
              <a:buAutoNum type="arabicPeriod"/>
            </a:pPr>
            <a:r>
              <a:rPr lang="pl-PL" sz="1150" dirty="0" smtClean="0"/>
              <a:t>Zasada domniemania uczciwości przedsiębiorcy (art. 10) – </a:t>
            </a:r>
            <a:r>
              <a:rPr lang="pl-PL" sz="1150" i="1" dirty="0" smtClean="0"/>
              <a:t>„</a:t>
            </a:r>
            <a:r>
              <a:rPr lang="pl-PL" sz="1150" i="1" dirty="0"/>
              <a:t>Organ kieruje się w swoich działaniach zasadą zaufania do przedsiębiorcy, zakładając, że działa on zgodnie z prawem, uczciwie oraz z poszanowaniem dobrych </a:t>
            </a:r>
            <a:r>
              <a:rPr lang="pl-PL" sz="1150" i="1" dirty="0" smtClean="0"/>
              <a:t>obyczajów”</a:t>
            </a:r>
            <a:r>
              <a:rPr lang="pl-PL" sz="1150" dirty="0" smtClean="0"/>
              <a:t>.</a:t>
            </a:r>
          </a:p>
          <a:p>
            <a:pPr marL="457200" indent="-457200" algn="just">
              <a:buFont typeface="+mj-lt"/>
              <a:buAutoNum type="arabicPeriod"/>
            </a:pPr>
            <a:r>
              <a:rPr lang="pl-PL" sz="1150" dirty="0" smtClean="0"/>
              <a:t>Zasada przyjaznej interpretacji przepisów (art. 11) – </a:t>
            </a:r>
            <a:r>
              <a:rPr lang="pl-PL" sz="1150" i="1" dirty="0" smtClean="0"/>
              <a:t>„</a:t>
            </a:r>
            <a:r>
              <a:rPr lang="pl-PL" sz="1150" i="1" dirty="0"/>
              <a:t>Jeżeli </a:t>
            </a:r>
            <a:r>
              <a:rPr lang="pl-PL" sz="1150" i="1" dirty="0" smtClean="0"/>
              <a:t>przedmiotem </a:t>
            </a:r>
            <a:r>
              <a:rPr lang="pl-PL" sz="1150" i="1" dirty="0"/>
              <a:t>postępowania przed organem jest nałożenie na przedsiębiorcę obowiązku bądź ograniczenie lub odebranie uprawnienia, a w sprawie pozostają wątpliwości co do treści normy prawnej, wątpliwości te są rozstrzygane na korzyść przedsiębiorcy, chyba że sprzeciwiają się temu sporne interesy stron albo interesy osób trzecich, na które wynik postępowania ma bezpośredni </a:t>
            </a:r>
            <a:r>
              <a:rPr lang="pl-PL" sz="1150" i="1" dirty="0" smtClean="0"/>
              <a:t>wpływ”</a:t>
            </a:r>
            <a:r>
              <a:rPr lang="pl-PL" sz="1150" dirty="0" smtClean="0"/>
              <a:t>.</a:t>
            </a:r>
          </a:p>
          <a:p>
            <a:pPr marL="457200" indent="-457200" algn="just">
              <a:buFont typeface="+mj-lt"/>
              <a:buAutoNum type="arabicPeriod"/>
            </a:pPr>
            <a:r>
              <a:rPr lang="pl-PL" sz="1150" dirty="0" smtClean="0"/>
              <a:t>Zasada pogłębiania zaufania, proporcjonalności, bezstronności i równego traktowania (art. 12) – </a:t>
            </a:r>
            <a:r>
              <a:rPr lang="pl-PL" sz="1150" i="1" dirty="0" smtClean="0"/>
              <a:t>„</a:t>
            </a:r>
            <a:r>
              <a:rPr lang="pl-PL" sz="1150" i="1" dirty="0"/>
              <a:t>Organ prowadzi postępowanie w sposób budzący zaufanie przedsiębiorców do władzy publicznej, kierując się zasadami proporcjonalności, bezstronności i równego </a:t>
            </a:r>
            <a:r>
              <a:rPr lang="pl-PL" sz="1150" i="1" dirty="0" smtClean="0"/>
              <a:t>traktowania”.</a:t>
            </a:r>
          </a:p>
          <a:p>
            <a:pPr marL="457200" indent="-457200" algn="just">
              <a:buFont typeface="+mj-lt"/>
              <a:buAutoNum type="arabicPeriod"/>
            </a:pPr>
            <a:r>
              <a:rPr lang="pl-PL" sz="1150" dirty="0" smtClean="0"/>
              <a:t>Zasada pewności prawa (art. 14) – </a:t>
            </a:r>
            <a:r>
              <a:rPr lang="pl-PL" sz="1150" i="1" dirty="0" smtClean="0"/>
              <a:t>„</a:t>
            </a:r>
            <a:r>
              <a:rPr lang="pl-PL" sz="1150" i="1" dirty="0"/>
              <a:t>Organ bez uzasadnionej przyczyny nie odstępuje od utrwalonej praktyki rozstrzygania spraw w takim samym stanie faktycznym i </a:t>
            </a:r>
            <a:r>
              <a:rPr lang="pl-PL" sz="1150" i="1" dirty="0" smtClean="0"/>
              <a:t>prawnym”</a:t>
            </a:r>
            <a:r>
              <a:rPr lang="pl-PL" sz="1150" dirty="0" smtClean="0"/>
              <a:t>.</a:t>
            </a:r>
          </a:p>
          <a:p>
            <a:pPr marL="457200" indent="-457200" algn="just">
              <a:buFont typeface="+mj-lt"/>
              <a:buAutoNum type="arabicPeriod"/>
            </a:pPr>
            <a:r>
              <a:rPr lang="pl-PL" sz="1150" dirty="0" smtClean="0"/>
              <a:t>Zasada udzielania informacji (art. 15) – </a:t>
            </a:r>
            <a:r>
              <a:rPr lang="pl-PL" sz="1150" i="1" dirty="0" smtClean="0"/>
              <a:t>„</a:t>
            </a:r>
            <a:r>
              <a:rPr lang="pl-PL" sz="1150" i="1" dirty="0"/>
              <a:t>Organ, w zakresie swojej właściwości, udziela przedsiębiorcy informacji o warunkach podejmowania, wykonywania i zakończenia działalności </a:t>
            </a:r>
            <a:r>
              <a:rPr lang="pl-PL" sz="1150" i="1" dirty="0" smtClean="0"/>
              <a:t>gospodarczej”</a:t>
            </a:r>
            <a:r>
              <a:rPr lang="pl-PL" sz="1150" dirty="0" smtClean="0"/>
              <a:t>.</a:t>
            </a:r>
            <a:endParaRPr lang="pl-PL" sz="1150" dirty="0"/>
          </a:p>
        </p:txBody>
      </p:sp>
    </p:spTree>
    <p:extLst>
      <p:ext uri="{BB962C8B-B14F-4D97-AF65-F5344CB8AC3E}">
        <p14:creationId xmlns:p14="http://schemas.microsoft.com/office/powerpoint/2010/main" val="4126060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3200" dirty="0"/>
              <a:t>ZEZWOLENIE NA WYKONYWANIE DZIAŁALNOŚCI PRZEZ TOWARZYSTWO FUNDUSZY </a:t>
            </a:r>
            <a:r>
              <a:rPr lang="pl-PL" sz="3200" dirty="0" smtClean="0"/>
              <a:t>EMERYTALNYCH</a:t>
            </a:r>
            <a:endParaRPr lang="pl-PL" sz="3200" dirty="0"/>
          </a:p>
        </p:txBody>
      </p:sp>
      <p:sp>
        <p:nvSpPr>
          <p:cNvPr id="3" name="Symbol zastępczy zawartości 2"/>
          <p:cNvSpPr>
            <a:spLocks noGrp="1"/>
          </p:cNvSpPr>
          <p:nvPr>
            <p:ph idx="1"/>
          </p:nvPr>
        </p:nvSpPr>
        <p:spPr>
          <a:xfrm>
            <a:off x="677334" y="2374773"/>
            <a:ext cx="8596668" cy="3880773"/>
          </a:xfrm>
        </p:spPr>
        <p:txBody>
          <a:bodyPr>
            <a:normAutofit fontScale="70000" lnSpcReduction="20000"/>
          </a:bodyPr>
          <a:lstStyle/>
          <a:p>
            <a:pPr marL="0" indent="0" algn="just">
              <a:buNone/>
            </a:pPr>
            <a:r>
              <a:rPr lang="pl-PL" dirty="0" smtClean="0"/>
              <a:t>Komisja Nadzoru Finansowego wydaje </a:t>
            </a:r>
            <a:r>
              <a:rPr lang="pl-PL" dirty="0"/>
              <a:t>decyzję w sprawie zezwolenia w terminie 3 miesięcy od dnia złożenia </a:t>
            </a:r>
            <a:r>
              <a:rPr lang="pl-PL" dirty="0" smtClean="0"/>
              <a:t>wniosku.</a:t>
            </a:r>
          </a:p>
          <a:p>
            <a:pPr marL="0" indent="0" algn="just">
              <a:buNone/>
            </a:pPr>
            <a:endParaRPr lang="pl-PL" dirty="0"/>
          </a:p>
          <a:p>
            <a:pPr marL="0" indent="0" algn="just">
              <a:buNone/>
            </a:pPr>
            <a:r>
              <a:rPr lang="pl-PL" dirty="0" smtClean="0"/>
              <a:t>Komisja Nadzoru Finansowego odmawia </a:t>
            </a:r>
            <a:r>
              <a:rPr lang="pl-PL" dirty="0"/>
              <a:t>wydania zezwolenia na utworzenie towarzystwa, </a:t>
            </a:r>
            <a:r>
              <a:rPr lang="pl-PL" dirty="0" smtClean="0"/>
              <a:t>jeżeli:</a:t>
            </a:r>
          </a:p>
          <a:p>
            <a:pPr marL="457200" indent="-457200" algn="just">
              <a:buFont typeface="+mj-lt"/>
              <a:buAutoNum type="arabicParenR"/>
            </a:pPr>
            <a:r>
              <a:rPr lang="pl-PL" dirty="0" smtClean="0"/>
              <a:t>wniosek </a:t>
            </a:r>
            <a:r>
              <a:rPr lang="pl-PL" dirty="0"/>
              <a:t>i dołączone do niego dokumenty nie spełniają warunków określonych w przepisach </a:t>
            </a:r>
            <a:r>
              <a:rPr lang="pl-PL" dirty="0" smtClean="0"/>
              <a:t>prawa,</a:t>
            </a:r>
          </a:p>
          <a:p>
            <a:pPr marL="457200" indent="-457200" algn="just">
              <a:buFont typeface="+mj-lt"/>
              <a:buAutoNum type="arabicParenR"/>
            </a:pPr>
            <a:r>
              <a:rPr lang="pl-PL" dirty="0" smtClean="0"/>
              <a:t>w </a:t>
            </a:r>
            <a:r>
              <a:rPr lang="pl-PL" dirty="0"/>
              <a:t>statucie towarzystwa są zamieszczone postanowienia mogące zagrażać bezpieczeństwu aktywów funduszu albo w inny sposób naruszać interes członków </a:t>
            </a:r>
            <a:r>
              <a:rPr lang="pl-PL" dirty="0" smtClean="0"/>
              <a:t>funduszu,</a:t>
            </a:r>
          </a:p>
          <a:p>
            <a:pPr marL="457200" indent="-457200" algn="just">
              <a:buFont typeface="+mj-lt"/>
              <a:buAutoNum type="arabicParenR"/>
            </a:pPr>
            <a:r>
              <a:rPr lang="pl-PL" dirty="0" smtClean="0"/>
              <a:t>przedstawiony </a:t>
            </a:r>
            <a:r>
              <a:rPr lang="pl-PL" dirty="0"/>
              <a:t>przez założycieli plan organizacyjny i finansowy działalności towarzystwa na 3 lata nie zabezpiecza w należyty sposób interesów członków </a:t>
            </a:r>
            <a:r>
              <a:rPr lang="pl-PL" dirty="0" smtClean="0"/>
              <a:t>funduszu,</a:t>
            </a:r>
          </a:p>
          <a:p>
            <a:pPr marL="457200" indent="-457200" algn="just">
              <a:buFont typeface="+mj-lt"/>
              <a:buAutoNum type="arabicParenR"/>
            </a:pPr>
            <a:r>
              <a:rPr lang="pl-PL" dirty="0" smtClean="0"/>
              <a:t>założyciele </a:t>
            </a:r>
            <a:r>
              <a:rPr lang="pl-PL" dirty="0"/>
              <a:t>towarzystwa i członkowie władz statutowych towarzystwa nie dają rękojmi prowadzenia spraw towarzystwa w sposób zapewniający należytą ochronę interesów członków </a:t>
            </a:r>
            <a:r>
              <a:rPr lang="pl-PL" dirty="0" smtClean="0"/>
              <a:t>funduszu,</a:t>
            </a:r>
          </a:p>
          <a:p>
            <a:pPr marL="457200" indent="-457200" algn="just">
              <a:buFont typeface="+mj-lt"/>
              <a:buAutoNum type="arabicParenR"/>
            </a:pPr>
            <a:r>
              <a:rPr lang="pl-PL" dirty="0" smtClean="0"/>
              <a:t>z </a:t>
            </a:r>
            <a:r>
              <a:rPr lang="pl-PL" dirty="0"/>
              <a:t>dokumentów przedstawiających sytuację finansową akcjonariuszy towarzystwa za ostatnie 5 lat wynika, że którykolwiek z nich posiada zaległości podatkowe lub zaległości z tytułu składek, do których poboru obowiązany jest Zakład Ubezpieczeń </a:t>
            </a:r>
            <a:r>
              <a:rPr lang="pl-PL" dirty="0" smtClean="0"/>
              <a:t>Społecznych,</a:t>
            </a:r>
          </a:p>
          <a:p>
            <a:pPr marL="457200" indent="-457200" algn="just">
              <a:buFont typeface="+mj-lt"/>
              <a:buAutoNum type="arabicParenR"/>
            </a:pPr>
            <a:r>
              <a:rPr lang="pl-PL" dirty="0" smtClean="0"/>
              <a:t>kapitał </a:t>
            </a:r>
            <a:r>
              <a:rPr lang="pl-PL" dirty="0"/>
              <a:t>zakładowy powszechnego towarzystwa pochodzi z pożyczki, kredytu lub jest obciążony w jakikolwiek sposób.</a:t>
            </a:r>
          </a:p>
          <a:p>
            <a:pPr marL="0" indent="0" algn="just">
              <a:buNone/>
            </a:pPr>
            <a:endParaRPr lang="pl-PL" dirty="0"/>
          </a:p>
        </p:txBody>
      </p:sp>
    </p:spTree>
    <p:extLst>
      <p:ext uri="{BB962C8B-B14F-4D97-AF65-F5344CB8AC3E}">
        <p14:creationId xmlns:p14="http://schemas.microsoft.com/office/powerpoint/2010/main" val="1746169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a:xfrm>
            <a:off x="1507067" y="1940510"/>
            <a:ext cx="7766936" cy="1646302"/>
          </a:xfrm>
        </p:spPr>
        <p:txBody>
          <a:bodyPr/>
          <a:lstStyle/>
          <a:p>
            <a:pPr algn="ctr"/>
            <a:r>
              <a:rPr lang="pl-PL" dirty="0" smtClean="0"/>
              <a:t>Dziękuję za uwagę!</a:t>
            </a:r>
            <a:endParaRPr lang="pl-PL" dirty="0"/>
          </a:p>
        </p:txBody>
      </p:sp>
      <p:sp>
        <p:nvSpPr>
          <p:cNvPr id="3" name="Symbol zastępczy zawartości 2"/>
          <p:cNvSpPr>
            <a:spLocks noGrp="1"/>
          </p:cNvSpPr>
          <p:nvPr>
            <p:ph type="subTitle" idx="1"/>
          </p:nvPr>
        </p:nvSpPr>
        <p:spPr>
          <a:xfrm>
            <a:off x="1507067" y="4460266"/>
            <a:ext cx="7766936" cy="1096899"/>
          </a:xfrm>
        </p:spPr>
        <p:txBody>
          <a:bodyPr>
            <a:normAutofit fontScale="62500" lnSpcReduction="20000"/>
          </a:bodyPr>
          <a:lstStyle/>
          <a:p>
            <a:pPr algn="ctr"/>
            <a:r>
              <a:rPr lang="pl-PL" dirty="0" smtClean="0"/>
              <a:t>Kancelaria </a:t>
            </a:r>
            <a:r>
              <a:rPr lang="pl-PL" dirty="0"/>
              <a:t>Radcy Prawnego</a:t>
            </a:r>
          </a:p>
          <a:p>
            <a:pPr algn="ctr"/>
            <a:r>
              <a:rPr lang="pl-PL" dirty="0"/>
              <a:t>dr Małgorzaty Maliszewskiej</a:t>
            </a:r>
          </a:p>
          <a:p>
            <a:pPr algn="ctr"/>
            <a:r>
              <a:rPr lang="pl-PL" dirty="0"/>
              <a:t>ul. Szczęśliwicka27a lok. 3, 02-323 Warszawa</a:t>
            </a:r>
          </a:p>
          <a:p>
            <a:pPr algn="ctr"/>
            <a:r>
              <a:rPr lang="pl-PL" dirty="0"/>
              <a:t>tel.(22) 822 30 30, prawnik@drmaliszewskakancelaria.com</a:t>
            </a:r>
          </a:p>
          <a:p>
            <a:endParaRPr lang="pl-PL" dirty="0"/>
          </a:p>
        </p:txBody>
      </p:sp>
    </p:spTree>
    <p:extLst>
      <p:ext uri="{BB962C8B-B14F-4D97-AF65-F5344CB8AC3E}">
        <p14:creationId xmlns:p14="http://schemas.microsoft.com/office/powerpoint/2010/main" val="1350325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REGLAMENTACJA DZIAŁALNOŚCI GOSPODARCZEJ</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smtClean="0"/>
              <a:t>Działalność gospodarcza, której podjęcie oraz wykonywanie uzależnione jest od spełnienia przez przedsiębiorcę szczególnych warunków określana jest mianem działalności reglamentowanej.</a:t>
            </a:r>
          </a:p>
          <a:p>
            <a:pPr marL="0" indent="0" algn="just">
              <a:buNone/>
            </a:pPr>
            <a:endParaRPr lang="pl-PL" dirty="0"/>
          </a:p>
          <a:p>
            <a:pPr marL="0" indent="0" algn="just">
              <a:buNone/>
            </a:pPr>
            <a:r>
              <a:rPr lang="pl-PL" dirty="0" smtClean="0"/>
              <a:t>Przepisy dotyczące działalności reglamentowanej w sposób szczegółowy określają:</a:t>
            </a:r>
          </a:p>
          <a:p>
            <a:pPr algn="just">
              <a:buFont typeface="Arial" panose="020B0604020202020204" pitchFamily="34" charset="0"/>
              <a:buChar char="•"/>
            </a:pPr>
            <a:r>
              <a:rPr lang="pl-PL" dirty="0" smtClean="0"/>
              <a:t>rodzaj działalności objętej reglamentacją,</a:t>
            </a:r>
          </a:p>
          <a:p>
            <a:pPr algn="just">
              <a:buFont typeface="Arial" panose="020B0604020202020204" pitchFamily="34" charset="0"/>
              <a:buChar char="•"/>
            </a:pPr>
            <a:r>
              <a:rPr lang="pl-PL" dirty="0" smtClean="0"/>
              <a:t>szczególne warunki wykonywania wybranego rodzaju działalności,</a:t>
            </a:r>
          </a:p>
          <a:p>
            <a:pPr algn="just">
              <a:buFont typeface="Arial" panose="020B0604020202020204" pitchFamily="34" charset="0"/>
              <a:buChar char="•"/>
            </a:pPr>
            <a:r>
              <a:rPr lang="pl-PL" dirty="0" smtClean="0"/>
              <a:t>organ – urząd reglamentacyjny,</a:t>
            </a:r>
          </a:p>
          <a:p>
            <a:pPr algn="just">
              <a:buFont typeface="Arial" panose="020B0604020202020204" pitchFamily="34" charset="0"/>
              <a:buChar char="•"/>
            </a:pPr>
            <a:r>
              <a:rPr lang="pl-PL" dirty="0" smtClean="0"/>
              <a:t>informacje, które muszą być zawarte we wniosku o rozpoczęcie działalności reglamentowanej,</a:t>
            </a:r>
          </a:p>
          <a:p>
            <a:pPr algn="just">
              <a:buFont typeface="Arial" panose="020B0604020202020204" pitchFamily="34" charset="0"/>
              <a:buChar char="•"/>
            </a:pPr>
            <a:r>
              <a:rPr lang="pl-PL" dirty="0" smtClean="0"/>
              <a:t>tryb postępowania organu reglamentacyjnego,</a:t>
            </a:r>
          </a:p>
          <a:p>
            <a:pPr algn="just">
              <a:buFont typeface="Arial" panose="020B0604020202020204" pitchFamily="34" charset="0"/>
              <a:buChar char="•"/>
            </a:pPr>
            <a:r>
              <a:rPr lang="pl-PL" dirty="0" smtClean="0"/>
              <a:t>zakres i formę kontroli na etapie podejmowania oraz wykonywania danej działalności,</a:t>
            </a:r>
          </a:p>
          <a:p>
            <a:pPr algn="just">
              <a:buFont typeface="Arial" panose="020B0604020202020204" pitchFamily="34" charset="0"/>
              <a:buChar char="•"/>
            </a:pPr>
            <a:r>
              <a:rPr lang="pl-PL" dirty="0" smtClean="0"/>
              <a:t>podstawy odmowy udzielenia koncesji, zezwolenia, wpisu do rejestru działalności regulowanej, ograniczenia, podstawy cofnięcia.</a:t>
            </a:r>
          </a:p>
          <a:p>
            <a:pPr algn="just">
              <a:buFont typeface="Arial" panose="020B0604020202020204" pitchFamily="34" charset="0"/>
              <a:buChar char="•"/>
            </a:pPr>
            <a:endParaRPr lang="pl-PL" dirty="0"/>
          </a:p>
          <a:p>
            <a:pPr marL="0" indent="0" algn="just">
              <a:buNone/>
            </a:pPr>
            <a:r>
              <a:rPr lang="pl-PL" dirty="0" smtClean="0"/>
              <a:t>W zależności od przedmiotu działalności reglamentowanej konieczne jest uzyskanie koncesji, zezwolenia labo wpisu do działalności regulowanej.</a:t>
            </a:r>
          </a:p>
          <a:p>
            <a:pPr marL="0" indent="0" algn="just">
              <a:buNone/>
            </a:pPr>
            <a:endParaRPr lang="pl-PL" dirty="0"/>
          </a:p>
          <a:p>
            <a:pPr marL="0" indent="0" algn="just">
              <a:buNone/>
            </a:pPr>
            <a:r>
              <a:rPr lang="pl-PL" dirty="0" smtClean="0"/>
              <a:t>Zgodnie z art. 44 ust. 1 ustawy z dnia 6 marca 2018 r. Prawo przedsiębiorców </a:t>
            </a:r>
            <a:r>
              <a:rPr lang="pl-PL" i="1" dirty="0" smtClean="0"/>
              <a:t>„Koncesja, zezwolenie albo wpis do rejestru działalności regulowanej uprawniają do wykonywania działalności gospodarczej na terenie całego kraju i przez czas nieokreślony, chyba że odrębne przepisy stanowią inaczej”</a:t>
            </a:r>
            <a:r>
              <a:rPr lang="pl-PL" dirty="0" smtClean="0"/>
              <a:t>.</a:t>
            </a:r>
          </a:p>
          <a:p>
            <a:pPr marL="0" indent="0" algn="just">
              <a:buNone/>
            </a:pPr>
            <a:endParaRPr lang="pl-PL" dirty="0"/>
          </a:p>
        </p:txBody>
      </p:sp>
    </p:spTree>
    <p:extLst>
      <p:ext uri="{BB962C8B-B14F-4D97-AF65-F5344CB8AC3E}">
        <p14:creationId xmlns:p14="http://schemas.microsoft.com/office/powerpoint/2010/main" val="2898034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6111" y="535460"/>
            <a:ext cx="8596668" cy="1320800"/>
          </a:xfrm>
        </p:spPr>
        <p:txBody>
          <a:bodyPr/>
          <a:lstStyle/>
          <a:p>
            <a:pPr algn="ctr"/>
            <a:r>
              <a:rPr lang="pl-PL" dirty="0" smtClean="0"/>
              <a:t>ZEZWOLENIE</a:t>
            </a:r>
            <a:endParaRPr lang="pl-PL" dirty="0"/>
          </a:p>
        </p:txBody>
      </p:sp>
      <p:sp>
        <p:nvSpPr>
          <p:cNvPr id="3" name="Symbol zastępczy zawartości 2"/>
          <p:cNvSpPr>
            <a:spLocks noGrp="1"/>
          </p:cNvSpPr>
          <p:nvPr>
            <p:ph idx="1"/>
          </p:nvPr>
        </p:nvSpPr>
        <p:spPr>
          <a:xfrm>
            <a:off x="646111" y="1856260"/>
            <a:ext cx="8627891" cy="4221891"/>
          </a:xfrm>
        </p:spPr>
        <p:txBody>
          <a:bodyPr>
            <a:normAutofit/>
          </a:bodyPr>
          <a:lstStyle/>
          <a:p>
            <a:pPr marL="0" indent="0" algn="just">
              <a:buNone/>
            </a:pPr>
            <a:r>
              <a:rPr lang="pl-PL" dirty="0" smtClean="0"/>
              <a:t>Jedną z form działalności reglamentowanej jest zezwolenie.</a:t>
            </a:r>
          </a:p>
          <a:p>
            <a:pPr marL="0" indent="0" algn="just">
              <a:buNone/>
            </a:pPr>
            <a:endParaRPr lang="pl-PL" dirty="0"/>
          </a:p>
          <a:p>
            <a:pPr marL="0" indent="0" algn="just">
              <a:buNone/>
            </a:pPr>
            <a:r>
              <a:rPr lang="pl-PL" dirty="0" smtClean="0"/>
              <a:t>Zgodnie </a:t>
            </a:r>
            <a:r>
              <a:rPr lang="pl-PL" dirty="0"/>
              <a:t>z art. </a:t>
            </a:r>
            <a:r>
              <a:rPr lang="pl-PL" dirty="0" smtClean="0"/>
              <a:t>41 </a:t>
            </a:r>
            <a:r>
              <a:rPr lang="pl-PL" dirty="0"/>
              <a:t>ust. 1 ustawy z dnia 6 marca 2018 r. Prawo przedsiębiorców </a:t>
            </a:r>
            <a:r>
              <a:rPr lang="pl-PL" i="1" dirty="0" smtClean="0"/>
              <a:t>„Uzyskania zezwolenia wymaga wykonywanie działalności gospodarczej w zakresie określonym w odrębnych przepisach”</a:t>
            </a:r>
            <a:r>
              <a:rPr lang="pl-PL" dirty="0" smtClean="0"/>
              <a:t> oraz z ust. 2 </a:t>
            </a:r>
            <a:r>
              <a:rPr lang="pl-PL" i="1" dirty="0" smtClean="0"/>
              <a:t>„Organy zezwalające oraz warunki wykonywania działalności objętej zezwoleniem, w szczególności zasady oraz tryb udzielania, odmowy udzielenia, zmiany, zawieszenia, cofnięcia albo ograniczenia zakresu zezwolenia, określają odrębne przepisy, o ile niniejsza ustawa nie stanowi inaczej”</a:t>
            </a:r>
            <a:r>
              <a:rPr lang="pl-PL" dirty="0" smtClean="0"/>
              <a:t>.</a:t>
            </a:r>
          </a:p>
          <a:p>
            <a:pPr marL="0" indent="0" algn="just">
              <a:buNone/>
            </a:pPr>
            <a:endParaRPr lang="pl-PL" dirty="0"/>
          </a:p>
          <a:p>
            <a:pPr marL="0" indent="0" algn="just">
              <a:buNone/>
            </a:pPr>
            <a:r>
              <a:rPr lang="pl-PL" dirty="0" smtClean="0"/>
              <a:t>W świetle art. 42 ustawy </a:t>
            </a:r>
            <a:r>
              <a:rPr lang="pl-PL" i="1" dirty="0" smtClean="0"/>
              <a:t>„Organ zezwalający udziela zezwolenia na wykonywanie działalności gospodarczej przedsiębiorcy spełniającemu wymagane prawem warunki uzyskania zezwolenia”</a:t>
            </a:r>
            <a:r>
              <a:rPr lang="pl-PL" dirty="0" smtClean="0"/>
              <a:t>.</a:t>
            </a:r>
          </a:p>
          <a:p>
            <a:pPr marL="0" indent="0" algn="just">
              <a:buNone/>
            </a:pPr>
            <a:endParaRPr lang="pl-PL" dirty="0"/>
          </a:p>
          <a:p>
            <a:pPr marL="0" indent="0" algn="just">
              <a:buNone/>
            </a:pPr>
            <a:endParaRPr lang="pl-PL" dirty="0" smtClean="0"/>
          </a:p>
          <a:p>
            <a:pPr marL="0" indent="0" algn="just">
              <a:buNone/>
            </a:pPr>
            <a:endParaRPr lang="pl-PL" dirty="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2029212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3600" dirty="0" smtClean="0"/>
              <a:t>WYDAWANIE ZEZWOLEŃ W ZAKRESIE DZIAŁALNOŚCI INSTYTUCJI FINANSOWYCH</a:t>
            </a:r>
            <a:endParaRPr lang="pl-PL" sz="3600" dirty="0"/>
          </a:p>
        </p:txBody>
      </p:sp>
      <p:sp>
        <p:nvSpPr>
          <p:cNvPr id="3" name="Symbol zastępczy zawartości 2"/>
          <p:cNvSpPr>
            <a:spLocks noGrp="1"/>
          </p:cNvSpPr>
          <p:nvPr>
            <p:ph idx="1"/>
          </p:nvPr>
        </p:nvSpPr>
        <p:spPr/>
        <p:txBody>
          <a:bodyPr>
            <a:noAutofit/>
          </a:bodyPr>
          <a:lstStyle/>
          <a:p>
            <a:pPr marL="0" indent="0" algn="just">
              <a:buNone/>
            </a:pPr>
            <a:r>
              <a:rPr lang="pl-PL" sz="1050" dirty="0" smtClean="0"/>
              <a:t>Organem uprawnionym do wydawania zezwoleń w zakresie działalności instytucji finansowych jest Komisja Nadzoru Finansowego.</a:t>
            </a:r>
          </a:p>
          <a:p>
            <a:pPr marL="0" indent="0" algn="just">
              <a:buNone/>
            </a:pPr>
            <a:endParaRPr lang="pl-PL" sz="1050" dirty="0"/>
          </a:p>
          <a:p>
            <a:pPr marL="0" indent="0" algn="just">
              <a:buNone/>
            </a:pPr>
            <a:r>
              <a:rPr lang="pl-PL" sz="1050" dirty="0" smtClean="0"/>
              <a:t>Komisja Nadzoru finansowego wydaje: zezwolenie na prowadzenie </a:t>
            </a:r>
            <a:r>
              <a:rPr lang="pl-PL" sz="1050" dirty="0"/>
              <a:t>działalności maklerskiej w formie domu </a:t>
            </a:r>
            <a:r>
              <a:rPr lang="pl-PL" sz="1050" dirty="0" smtClean="0"/>
              <a:t>maklerskiego, zezwolenie na prowadzenie </a:t>
            </a:r>
            <a:r>
              <a:rPr lang="pl-PL" sz="1050" dirty="0"/>
              <a:t>platformy aukcyjnej dla </a:t>
            </a:r>
            <a:r>
              <a:rPr lang="pl-PL" sz="1050" dirty="0" smtClean="0"/>
              <a:t>kontraktów, zezwolenie </a:t>
            </a:r>
            <a:r>
              <a:rPr lang="pl-PL" sz="1050" dirty="0"/>
              <a:t>na nabywanie przez dom maklerski kontraktów na aukcjach organizowanych przez platformę </a:t>
            </a:r>
            <a:r>
              <a:rPr lang="pl-PL" sz="1050" dirty="0" smtClean="0"/>
              <a:t>aukcyjną, zezwolenie </a:t>
            </a:r>
            <a:r>
              <a:rPr lang="pl-PL" sz="1050" dirty="0"/>
              <a:t>na świadczenie usług w zakresie udostępniania informacji o </a:t>
            </a:r>
            <a:r>
              <a:rPr lang="pl-PL" sz="1050" dirty="0" smtClean="0"/>
              <a:t>transakcjach, zezwolenie </a:t>
            </a:r>
            <a:r>
              <a:rPr lang="pl-PL" sz="1050" dirty="0"/>
              <a:t>na prowadzenie działalności maklerskiej przez </a:t>
            </a:r>
            <a:r>
              <a:rPr lang="pl-PL" sz="1050" dirty="0" smtClean="0"/>
              <a:t>bank, zezwolenie </a:t>
            </a:r>
            <a:r>
              <a:rPr lang="pl-PL" sz="1050" dirty="0"/>
              <a:t>na prowadzenie przez bank rachunków papierów </a:t>
            </a:r>
            <a:r>
              <a:rPr lang="pl-PL" sz="1050" dirty="0" smtClean="0"/>
              <a:t>wartościowych, zezwolenie </a:t>
            </a:r>
            <a:r>
              <a:rPr lang="pl-PL" sz="1050" dirty="0"/>
              <a:t>na prowadzenie przez bank rachunków papierów wartościowych na terytorium innego państwa </a:t>
            </a:r>
            <a:r>
              <a:rPr lang="pl-PL" sz="1050" dirty="0" smtClean="0"/>
              <a:t>członkowskiego, zezwolenie </a:t>
            </a:r>
            <a:r>
              <a:rPr lang="pl-PL" sz="1050" dirty="0"/>
              <a:t>na prowadzenie przez bank rachunków </a:t>
            </a:r>
            <a:r>
              <a:rPr lang="pl-PL" sz="1050" dirty="0" smtClean="0"/>
              <a:t>derywatów, zezwolenie </a:t>
            </a:r>
            <a:r>
              <a:rPr lang="pl-PL" sz="1050" dirty="0"/>
              <a:t>na prowadzenie przez bank rachunków derywatów na terytorium innego państwa </a:t>
            </a:r>
            <a:r>
              <a:rPr lang="pl-PL" sz="1050" dirty="0" smtClean="0"/>
              <a:t>członkowskiego, zezwolenie </a:t>
            </a:r>
            <a:r>
              <a:rPr lang="pl-PL" sz="1050" dirty="0"/>
              <a:t>na prowadzenie rachunków zbiorczych (działalność </a:t>
            </a:r>
            <a:r>
              <a:rPr lang="pl-PL" sz="1050" dirty="0" smtClean="0"/>
              <a:t>powiernicza), zezwolenie na </a:t>
            </a:r>
            <a:r>
              <a:rPr lang="pl-PL" sz="1050" dirty="0"/>
              <a:t>prowadzenie rachunków zbiorczych (działalność powiernicza) na terytorium innego państwa </a:t>
            </a:r>
            <a:r>
              <a:rPr lang="pl-PL" sz="1050" dirty="0" smtClean="0"/>
              <a:t>członkowskiego, zezwolenie </a:t>
            </a:r>
            <a:r>
              <a:rPr lang="pl-PL" sz="1050" dirty="0"/>
              <a:t>na prowadzenie rynku </a:t>
            </a:r>
            <a:r>
              <a:rPr lang="pl-PL" sz="1050" dirty="0" smtClean="0"/>
              <a:t>regulowanego, zezwolenie </a:t>
            </a:r>
            <a:r>
              <a:rPr lang="pl-PL" sz="1050" dirty="0"/>
              <a:t>na utworzenie funduszu </a:t>
            </a:r>
            <a:r>
              <a:rPr lang="pl-PL" sz="1050" dirty="0" smtClean="0"/>
              <a:t>emerytalnego, zezwolenie </a:t>
            </a:r>
            <a:r>
              <a:rPr lang="pl-PL" sz="1050" dirty="0"/>
              <a:t>na utworzenie towarzystwa </a:t>
            </a:r>
            <a:r>
              <a:rPr lang="pl-PL" sz="1050" dirty="0" smtClean="0"/>
              <a:t>emerytalnego, zezwolenie na </a:t>
            </a:r>
            <a:r>
              <a:rPr lang="pl-PL" sz="1050" dirty="0"/>
              <a:t>utworzenie i prowadzenie działalności instytucji pieniądza </a:t>
            </a:r>
            <a:r>
              <a:rPr lang="pl-PL" sz="1050" dirty="0" smtClean="0"/>
              <a:t>elektronicznego, zezwolenie </a:t>
            </a:r>
            <a:r>
              <a:rPr lang="pl-PL" sz="1050" dirty="0"/>
              <a:t>na wykonywanie działalności ubezpieczeniowej przez zagraniczny zakład </a:t>
            </a:r>
            <a:r>
              <a:rPr lang="pl-PL" sz="1050" dirty="0" smtClean="0"/>
              <a:t>ubezpieczeń, zezwolenie </a:t>
            </a:r>
            <a:r>
              <a:rPr lang="pl-PL" sz="1050" dirty="0"/>
              <a:t>na wykonywanie działalności </a:t>
            </a:r>
            <a:r>
              <a:rPr lang="pl-PL" sz="1050" dirty="0" smtClean="0"/>
              <a:t>ubezpieczeniowej, zezwolenie </a:t>
            </a:r>
            <a:r>
              <a:rPr lang="pl-PL" sz="1050" dirty="0"/>
              <a:t>na </a:t>
            </a:r>
            <a:r>
              <a:rPr lang="pl-PL" sz="1050" dirty="0" smtClean="0"/>
              <a:t>wykonywanie działalności </a:t>
            </a:r>
            <a:r>
              <a:rPr lang="pl-PL" sz="1050" dirty="0"/>
              <a:t>brokerskiej w zakresie ubezpieczeń albo </a:t>
            </a:r>
            <a:r>
              <a:rPr lang="pl-PL" sz="1050" dirty="0" smtClean="0"/>
              <a:t>reasekuracji, zezwolenie </a:t>
            </a:r>
            <a:r>
              <a:rPr lang="pl-PL" sz="1050" dirty="0"/>
              <a:t>na utworzenie funduszu </a:t>
            </a:r>
            <a:r>
              <a:rPr lang="pl-PL" sz="1050" dirty="0" smtClean="0"/>
              <a:t>inwestycyjnego, zezwolenie na </a:t>
            </a:r>
            <a:r>
              <a:rPr lang="pl-PL" sz="1050" dirty="0"/>
              <a:t>zarządzanie funduszami </a:t>
            </a:r>
            <a:r>
              <a:rPr lang="pl-PL" sz="1050" dirty="0" smtClean="0"/>
              <a:t>inwestycyjnymi, zezwolenie </a:t>
            </a:r>
            <a:r>
              <a:rPr lang="pl-PL" sz="1050" dirty="0"/>
              <a:t>na utworzenie </a:t>
            </a:r>
            <a:r>
              <a:rPr lang="pl-PL" sz="1050" dirty="0" smtClean="0"/>
              <a:t>banku, zezwolenie </a:t>
            </a:r>
            <a:r>
              <a:rPr lang="pl-PL" sz="1050" dirty="0"/>
              <a:t>na rozpoczęcie działalności przez </a:t>
            </a:r>
            <a:r>
              <a:rPr lang="pl-PL" sz="1050" dirty="0" smtClean="0"/>
              <a:t>bank, zezwolenie </a:t>
            </a:r>
            <a:r>
              <a:rPr lang="pl-PL" sz="1050" dirty="0"/>
              <a:t>na utworzenie oddziału banku </a:t>
            </a:r>
            <a:r>
              <a:rPr lang="pl-PL" sz="1050" dirty="0" smtClean="0"/>
              <a:t>zagranicznego w kraju, zezwolenie </a:t>
            </a:r>
            <a:r>
              <a:rPr lang="pl-PL" sz="1050" dirty="0"/>
              <a:t>na przedstawicielstwo banku zagranicznego lub instytucji </a:t>
            </a:r>
            <a:r>
              <a:rPr lang="pl-PL" sz="1050" dirty="0" smtClean="0"/>
              <a:t>kredytowej, zezwolenie </a:t>
            </a:r>
            <a:r>
              <a:rPr lang="pl-PL" sz="1050" dirty="0"/>
              <a:t>na utworzenie banku krajowego przez instytucję </a:t>
            </a:r>
            <a:r>
              <a:rPr lang="pl-PL" sz="1050" dirty="0" smtClean="0"/>
              <a:t>kredytową, zezwolenie </a:t>
            </a:r>
            <a:r>
              <a:rPr lang="pl-PL" sz="1050" dirty="0"/>
              <a:t>na prowadzenie systemów rozrachunku papierów </a:t>
            </a:r>
            <a:r>
              <a:rPr lang="pl-PL" sz="1050" dirty="0" smtClean="0"/>
              <a:t>wartościowych, zezwolenie na </a:t>
            </a:r>
            <a:r>
              <a:rPr lang="pl-PL" sz="1050" dirty="0"/>
              <a:t>prowadzenie izby </a:t>
            </a:r>
            <a:r>
              <a:rPr lang="pl-PL" sz="1050" dirty="0" smtClean="0"/>
              <a:t>rozliczeniowej, zezwolenie </a:t>
            </a:r>
            <a:r>
              <a:rPr lang="pl-PL" sz="1050" dirty="0"/>
              <a:t>na prowadzenie izby </a:t>
            </a:r>
            <a:r>
              <a:rPr lang="pl-PL" sz="1050" dirty="0" smtClean="0"/>
              <a:t>rozrachunkowej, zezwolenie </a:t>
            </a:r>
            <a:r>
              <a:rPr lang="pl-PL" sz="1050" dirty="0"/>
              <a:t>na prowadzenie towarowego domu </a:t>
            </a:r>
            <a:r>
              <a:rPr lang="pl-PL" sz="1050" dirty="0" smtClean="0"/>
              <a:t>maklerskiego, zezwolenie </a:t>
            </a:r>
            <a:r>
              <a:rPr lang="pl-PL" sz="1050" dirty="0"/>
              <a:t>na wykonywanie działalności reasekuracyjnej dla krajowego zakładu </a:t>
            </a:r>
            <a:r>
              <a:rPr lang="pl-PL" sz="1050" dirty="0" smtClean="0"/>
              <a:t>reasekuracji, zezwolenie </a:t>
            </a:r>
            <a:r>
              <a:rPr lang="pl-PL" sz="1050" dirty="0"/>
              <a:t>na wykonywanie działalności reasekuracyjnej przez główny oddział zagranicznego zakładu reasekuracji na terytorium Rzeczypospolitej </a:t>
            </a:r>
            <a:r>
              <a:rPr lang="pl-PL" sz="1050" dirty="0" smtClean="0"/>
              <a:t>Polskiej, zezwolenie </a:t>
            </a:r>
            <a:r>
              <a:rPr lang="pl-PL" sz="1050" dirty="0"/>
              <a:t>na prowadzenie działalności w charakterze krajowej instytucji </a:t>
            </a:r>
            <a:r>
              <a:rPr lang="pl-PL" sz="1050" dirty="0" smtClean="0"/>
              <a:t>płatniczej, zezwolenie na </a:t>
            </a:r>
            <a:r>
              <a:rPr lang="pl-PL" sz="1050" dirty="0"/>
              <a:t>przywrócenie akcjom formy dokumentu (zniesienie dematerializacji </a:t>
            </a:r>
            <a:r>
              <a:rPr lang="pl-PL" sz="1050" dirty="0" smtClean="0"/>
              <a:t>akcji), zezwolenie na </a:t>
            </a:r>
            <a:r>
              <a:rPr lang="pl-PL" sz="1050" dirty="0"/>
              <a:t>utworzenie kasy </a:t>
            </a:r>
            <a:r>
              <a:rPr lang="pl-PL" sz="1050" dirty="0" smtClean="0"/>
              <a:t>oszczędnościowo-kredytowej, zezwolenie na </a:t>
            </a:r>
            <a:r>
              <a:rPr lang="pl-PL" sz="1050" dirty="0"/>
              <a:t>prowadzenie działalność w zakresie pośrednictwa kredytu </a:t>
            </a:r>
            <a:r>
              <a:rPr lang="pl-PL" sz="1050" dirty="0" smtClean="0"/>
              <a:t>hipotecznego.</a:t>
            </a:r>
            <a:endParaRPr lang="pl-PL" sz="1050" dirty="0"/>
          </a:p>
        </p:txBody>
      </p:sp>
    </p:spTree>
    <p:extLst>
      <p:ext uri="{BB962C8B-B14F-4D97-AF65-F5344CB8AC3E}">
        <p14:creationId xmlns:p14="http://schemas.microsoft.com/office/powerpoint/2010/main" val="1242498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BANK</a:t>
            </a:r>
            <a:br>
              <a:rPr lang="pl-PL" dirty="0" smtClean="0"/>
            </a:br>
            <a:endParaRPr lang="pl-PL" dirty="0"/>
          </a:p>
        </p:txBody>
      </p:sp>
      <p:sp>
        <p:nvSpPr>
          <p:cNvPr id="3" name="Symbol zastępczy zawartości 2"/>
          <p:cNvSpPr>
            <a:spLocks noGrp="1"/>
          </p:cNvSpPr>
          <p:nvPr>
            <p:ph idx="1"/>
          </p:nvPr>
        </p:nvSpPr>
        <p:spPr>
          <a:xfrm>
            <a:off x="820272" y="1771134"/>
            <a:ext cx="8570864" cy="4477265"/>
          </a:xfrm>
        </p:spPr>
        <p:txBody>
          <a:bodyPr>
            <a:normAutofit fontScale="85000" lnSpcReduction="20000"/>
          </a:bodyPr>
          <a:lstStyle/>
          <a:p>
            <a:pPr marL="0" indent="0" algn="just">
              <a:buNone/>
            </a:pPr>
            <a:r>
              <a:rPr lang="pl-PL" dirty="0"/>
              <a:t>Warunki podjęcia działalności przez </a:t>
            </a:r>
            <a:r>
              <a:rPr lang="pl-PL" dirty="0" smtClean="0"/>
              <a:t>bank reguluje ustawa </a:t>
            </a:r>
            <a:r>
              <a:rPr lang="pl-PL" dirty="0"/>
              <a:t>z dnia 29 sierpnia 1997 r. Prawo </a:t>
            </a:r>
            <a:r>
              <a:rPr lang="pl-PL" dirty="0" smtClean="0"/>
              <a:t>bankowe.</a:t>
            </a:r>
          </a:p>
          <a:p>
            <a:pPr marL="0" indent="0" algn="just">
              <a:buNone/>
            </a:pPr>
            <a:endParaRPr lang="pl-PL" dirty="0"/>
          </a:p>
          <a:p>
            <a:pPr marL="0" indent="0" algn="just">
              <a:buNone/>
            </a:pPr>
            <a:r>
              <a:rPr lang="pl-PL" dirty="0" smtClean="0"/>
              <a:t>Zgodnie z art. 2 ustawy </a:t>
            </a:r>
            <a:r>
              <a:rPr lang="pl-PL" i="1" dirty="0" smtClean="0"/>
              <a:t>„Bank jest osobą prawną utworzoną zgodnie z przepisami ustaw, działającą na podstawie zezwoleń uprawniających do wykonywania czynności bankowych obciążających ryzykiem środki powierzone pod jakimkolwiek tytułem zwrotnym”</a:t>
            </a:r>
            <a:r>
              <a:rPr lang="pl-PL" dirty="0" smtClean="0"/>
              <a:t>.</a:t>
            </a:r>
          </a:p>
          <a:p>
            <a:pPr marL="0" indent="0" algn="just">
              <a:buNone/>
            </a:pPr>
            <a:endParaRPr lang="pl-PL" dirty="0"/>
          </a:p>
          <a:p>
            <a:pPr marL="0" indent="0" algn="just">
              <a:buNone/>
            </a:pPr>
            <a:r>
              <a:rPr lang="pl-PL" dirty="0" smtClean="0"/>
              <a:t>Zezwolenia, o których mowa w powyższym przepisie, tworzą licencję bankową. Ustawa przyjęła zasadę dwuelementowej (dwustopniowej) licencji bankowej, tj. aby móc podjąć i prowadzić działalność na terytorium Rzeczypospolitej Polskiej, konieczne jest uzyskanie de facto dwóch odrębnych zezwoleń, które są wydane przez Komisję Nadzoru Finansowego – na utworzenie banku oraz na podjęcie działalności przez bank.</a:t>
            </a:r>
          </a:p>
          <a:p>
            <a:pPr marL="0" indent="0" algn="just">
              <a:buNone/>
            </a:pPr>
            <a:endParaRPr lang="pl-PL" dirty="0"/>
          </a:p>
          <a:p>
            <a:pPr marL="0" indent="0" algn="just">
              <a:buNone/>
            </a:pPr>
            <a:r>
              <a:rPr lang="pl-PL" dirty="0" smtClean="0"/>
              <a:t>W świetle art. 8 ust. 1 Dyrektywy </a:t>
            </a:r>
            <a:r>
              <a:rPr lang="pl-PL" dirty="0"/>
              <a:t>2013/36/UE Parlamentu Europejskiego i Rady z dnia 26 czerwca 2013 r. w sprawie warunków dopuszczenia instytucji kredytowych do działalności oraz nadzoru ostrożnościowego nad instytucjami kredytowymi i firmami </a:t>
            </a:r>
            <a:r>
              <a:rPr lang="pl-PL" dirty="0" smtClean="0"/>
              <a:t>inwestycyjnymi</a:t>
            </a:r>
            <a:r>
              <a:rPr lang="pl-PL" dirty="0"/>
              <a:t> </a:t>
            </a:r>
            <a:r>
              <a:rPr lang="pl-PL" i="1" dirty="0" smtClean="0"/>
              <a:t>„Państwa członkowskie wymagają uzyskania przez instytucje kredytowe zezwolenia przed rozpoczęciem działalności (…)”</a:t>
            </a:r>
            <a:r>
              <a:rPr lang="pl-PL" dirty="0" smtClean="0"/>
              <a:t>.</a:t>
            </a:r>
          </a:p>
        </p:txBody>
      </p:sp>
    </p:spTree>
    <p:extLst>
      <p:ext uri="{BB962C8B-B14F-4D97-AF65-F5344CB8AC3E}">
        <p14:creationId xmlns:p14="http://schemas.microsoft.com/office/powerpoint/2010/main" val="3856200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WARUNKI UTWORZENIA BANKU</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Utworzenie </a:t>
            </a:r>
            <a:r>
              <a:rPr lang="pl-PL" dirty="0"/>
              <a:t>banku może nastąpić, </a:t>
            </a:r>
            <a:r>
              <a:rPr lang="pl-PL" dirty="0" smtClean="0"/>
              <a:t>jeżeli:</a:t>
            </a:r>
          </a:p>
          <a:p>
            <a:pPr marL="457200" indent="-457200" algn="just">
              <a:buFont typeface="+mj-lt"/>
              <a:buAutoNum type="arabicParenR"/>
            </a:pPr>
            <a:r>
              <a:rPr lang="pl-PL" dirty="0" smtClean="0"/>
              <a:t>zostało </a:t>
            </a:r>
            <a:r>
              <a:rPr lang="pl-PL" dirty="0"/>
              <a:t>zapewnione wyposażenie banku </a:t>
            </a:r>
            <a:r>
              <a:rPr lang="pl-PL" dirty="0" smtClean="0"/>
              <a:t>w:</a:t>
            </a:r>
          </a:p>
          <a:p>
            <a:pPr marL="857250" lvl="1" indent="-457200" algn="just">
              <a:buFont typeface="+mj-lt"/>
              <a:buAutoNum type="alphaLcParenR"/>
            </a:pPr>
            <a:r>
              <a:rPr lang="pl-PL" dirty="0" smtClean="0"/>
              <a:t>fundusze </a:t>
            </a:r>
            <a:r>
              <a:rPr lang="pl-PL" dirty="0"/>
              <a:t>własne, których wielkość powinna być dostosowana do rodzaju czynności bankowych przewidzianych do wykonywania i rozmiaru zamierzonej </a:t>
            </a:r>
            <a:r>
              <a:rPr lang="pl-PL" dirty="0" smtClean="0"/>
              <a:t>działalności,</a:t>
            </a:r>
          </a:p>
          <a:p>
            <a:pPr marL="857250" lvl="1" indent="-457200" algn="just">
              <a:buFont typeface="+mj-lt"/>
              <a:buAutoNum type="alphaLcParenR"/>
            </a:pPr>
            <a:r>
              <a:rPr lang="pl-PL" dirty="0" smtClean="0"/>
              <a:t>pomieszczenia </a:t>
            </a:r>
            <a:r>
              <a:rPr lang="pl-PL" dirty="0"/>
              <a:t>posiadające odpowiednie urządzenia techniczne, należycie zabezpieczające przechowywane w banku wartości, z uwzględnieniem zakresu i rodzaju prowadzonej działalności bankowej;</a:t>
            </a:r>
          </a:p>
          <a:p>
            <a:pPr marL="457200" indent="-457200" algn="just">
              <a:buFont typeface="+mj-lt"/>
              <a:buAutoNum type="arabicParenR"/>
            </a:pPr>
            <a:r>
              <a:rPr lang="pl-PL" dirty="0" smtClean="0"/>
              <a:t>założyciele </a:t>
            </a:r>
            <a:r>
              <a:rPr lang="pl-PL" dirty="0"/>
              <a:t>dają rękojmię ostrożnego i stabilnego zarządzania bankiem, osoby przewidziane do objęcia w banku stanowisk członków rady nadzorczej oraz zarządu spełniają wymogi określone w art. 22aa, a członkowie zarządu, o których mowa w art. 22a ust. 3 i 4, posiadają udowodnioną znajomość języka polskiego</a:t>
            </a:r>
            <a:r>
              <a:rPr lang="pl-PL" dirty="0" smtClean="0"/>
              <a:t>;</a:t>
            </a:r>
            <a:endParaRPr lang="pl-PL" dirty="0"/>
          </a:p>
          <a:p>
            <a:pPr marL="457200" indent="-457200" algn="just">
              <a:buFont typeface="+mj-lt"/>
              <a:buAutoNum type="arabicParenR"/>
            </a:pPr>
            <a:r>
              <a:rPr lang="pl-PL" dirty="0" smtClean="0"/>
              <a:t>przedstawiony </a:t>
            </a:r>
            <a:r>
              <a:rPr lang="pl-PL" dirty="0"/>
              <a:t>przez założycieli plan działalności banku na okres co najmniej trzyletni wskazuje, że działalność ta będzie bezpieczna dla środków pieniężnych gromadzonych w </a:t>
            </a:r>
            <a:r>
              <a:rPr lang="pl-PL" dirty="0" smtClean="0"/>
              <a:t>banku.</a:t>
            </a:r>
            <a:endParaRPr lang="pl-PL" dirty="0"/>
          </a:p>
          <a:p>
            <a:pPr marL="0" indent="0" algn="just">
              <a:buNone/>
            </a:pPr>
            <a:endParaRPr lang="pl-PL" dirty="0"/>
          </a:p>
        </p:txBody>
      </p:sp>
    </p:spTree>
    <p:extLst>
      <p:ext uri="{BB962C8B-B14F-4D97-AF65-F5344CB8AC3E}">
        <p14:creationId xmlns:p14="http://schemas.microsoft.com/office/powerpoint/2010/main" val="4185725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WNIOSEK O WYDANIE ZEZWOLENIA NA UTWORZENIE BANKU</a:t>
            </a:r>
            <a:endParaRPr lang="pl-PL" dirty="0"/>
          </a:p>
        </p:txBody>
      </p:sp>
      <p:sp>
        <p:nvSpPr>
          <p:cNvPr id="3" name="Symbol zastępczy zawartości 2"/>
          <p:cNvSpPr>
            <a:spLocks noGrp="1"/>
          </p:cNvSpPr>
          <p:nvPr>
            <p:ph idx="1"/>
          </p:nvPr>
        </p:nvSpPr>
        <p:spPr/>
        <p:txBody>
          <a:bodyPr>
            <a:noAutofit/>
          </a:bodyPr>
          <a:lstStyle/>
          <a:p>
            <a:pPr marL="0" indent="0" algn="just">
              <a:lnSpc>
                <a:spcPct val="90000"/>
              </a:lnSpc>
              <a:buNone/>
            </a:pPr>
            <a:r>
              <a:rPr lang="pl-PL" sz="900" dirty="0" smtClean="0"/>
              <a:t>Zgodnie z art.  30a ustawy „Bank </a:t>
            </a:r>
            <a:r>
              <a:rPr lang="pl-PL" sz="900" dirty="0"/>
              <a:t>w formie spółki akcyjnej i bank spółdzielczy mogą być utworzone po uzyskaniu zezwolenia Komisji Nadzoru </a:t>
            </a:r>
            <a:r>
              <a:rPr lang="pl-PL" sz="900" dirty="0" smtClean="0"/>
              <a:t>Finansowego”.</a:t>
            </a:r>
          </a:p>
          <a:p>
            <a:pPr marL="0" indent="0" algn="just">
              <a:lnSpc>
                <a:spcPct val="90000"/>
              </a:lnSpc>
              <a:buNone/>
            </a:pPr>
            <a:endParaRPr lang="pl-PL" sz="900" dirty="0"/>
          </a:p>
          <a:p>
            <a:pPr marL="0" indent="0" algn="just">
              <a:lnSpc>
                <a:spcPct val="90000"/>
              </a:lnSpc>
              <a:buNone/>
            </a:pPr>
            <a:r>
              <a:rPr lang="pl-PL" sz="900" dirty="0" smtClean="0"/>
              <a:t>Wniosek </a:t>
            </a:r>
            <a:r>
              <a:rPr lang="pl-PL" sz="900" dirty="0"/>
              <a:t>do Komisji Nadzoru Finansowego o wydanie zezwolenia na utworzenie banku powinien </a:t>
            </a:r>
            <a:r>
              <a:rPr lang="pl-PL" sz="900" dirty="0" smtClean="0"/>
              <a:t>zawierać:</a:t>
            </a:r>
          </a:p>
          <a:p>
            <a:pPr marL="457200" indent="-457200" algn="just">
              <a:lnSpc>
                <a:spcPct val="90000"/>
              </a:lnSpc>
              <a:buFont typeface="+mj-lt"/>
              <a:buAutoNum type="arabicParenR"/>
            </a:pPr>
            <a:r>
              <a:rPr lang="pl-PL" sz="900" dirty="0" smtClean="0"/>
              <a:t>określenie </a:t>
            </a:r>
            <a:r>
              <a:rPr lang="pl-PL" sz="900" dirty="0"/>
              <a:t>nazwy i siedziby </a:t>
            </a:r>
            <a:r>
              <a:rPr lang="pl-PL" sz="900" dirty="0" smtClean="0"/>
              <a:t>banku,</a:t>
            </a:r>
          </a:p>
          <a:p>
            <a:pPr marL="457200" indent="-457200" algn="just">
              <a:lnSpc>
                <a:spcPct val="90000"/>
              </a:lnSpc>
              <a:buFont typeface="+mj-lt"/>
              <a:buAutoNum type="arabicParenR"/>
            </a:pPr>
            <a:r>
              <a:rPr lang="pl-PL" sz="900" dirty="0" smtClean="0"/>
              <a:t>określenie </a:t>
            </a:r>
            <a:r>
              <a:rPr lang="pl-PL" sz="900" dirty="0"/>
              <a:t>czynności bankowych, do których wykonywania bank ma być upoważniony, oraz dane o przedmiocie i zakresie zamierzonej działalności, w tym określenie czynności, o których mowa w art. 69 ust. 2 pkt 1-7 ustawy z dnia 29 lipca 2005 r. o obrocie instrumentami finansowymi, które bank zamierza wykonywać zgodnie z art. 70 ust. 2 tej </a:t>
            </a:r>
            <a:r>
              <a:rPr lang="pl-PL" sz="900" dirty="0" smtClean="0"/>
              <a:t>ustawy,</a:t>
            </a:r>
          </a:p>
          <a:p>
            <a:pPr marL="457200" indent="-457200" algn="just">
              <a:lnSpc>
                <a:spcPct val="90000"/>
              </a:lnSpc>
              <a:buFont typeface="+mj-lt"/>
              <a:buAutoNum type="arabicParenR"/>
            </a:pPr>
            <a:r>
              <a:rPr lang="pl-PL" sz="900" dirty="0" smtClean="0"/>
              <a:t>dane dotyczące: założycieli </a:t>
            </a:r>
            <a:r>
              <a:rPr lang="pl-PL" sz="900" dirty="0"/>
              <a:t>i osób przewidzianych do objęcia w banku stanowisk członków zarządu oraz rady </a:t>
            </a:r>
            <a:r>
              <a:rPr lang="pl-PL" sz="900" dirty="0" smtClean="0"/>
              <a:t>nadzorczej, kapitału założycielskiego.</a:t>
            </a:r>
            <a:endParaRPr lang="pl-PL" sz="900" dirty="0"/>
          </a:p>
          <a:p>
            <a:pPr marL="0" indent="0" algn="just">
              <a:lnSpc>
                <a:spcPct val="90000"/>
              </a:lnSpc>
              <a:buNone/>
            </a:pPr>
            <a:endParaRPr lang="pl-PL" sz="900" dirty="0"/>
          </a:p>
          <a:p>
            <a:pPr marL="0" indent="0" algn="just">
              <a:lnSpc>
                <a:spcPct val="90000"/>
              </a:lnSpc>
              <a:buNone/>
            </a:pPr>
            <a:r>
              <a:rPr lang="pl-PL" sz="900" dirty="0" smtClean="0"/>
              <a:t>Do </a:t>
            </a:r>
            <a:r>
              <a:rPr lang="pl-PL" sz="900" dirty="0"/>
              <a:t>wniosku załącza </a:t>
            </a:r>
            <a:r>
              <a:rPr lang="pl-PL" sz="900" dirty="0" smtClean="0"/>
              <a:t>się:</a:t>
            </a:r>
          </a:p>
          <a:p>
            <a:pPr marL="228600" indent="-228600" algn="just">
              <a:lnSpc>
                <a:spcPct val="90000"/>
              </a:lnSpc>
              <a:buFont typeface="+mj-lt"/>
              <a:buAutoNum type="arabicParenR"/>
            </a:pPr>
            <a:r>
              <a:rPr lang="pl-PL" sz="900" dirty="0" smtClean="0"/>
              <a:t>projekt </a:t>
            </a:r>
            <a:r>
              <a:rPr lang="pl-PL" sz="900" dirty="0"/>
              <a:t>statutu </a:t>
            </a:r>
            <a:r>
              <a:rPr lang="pl-PL" sz="900" dirty="0" smtClean="0"/>
              <a:t>banku,</a:t>
            </a:r>
          </a:p>
          <a:p>
            <a:pPr marL="228600" indent="-228600" algn="just">
              <a:lnSpc>
                <a:spcPct val="90000"/>
              </a:lnSpc>
              <a:buFont typeface="+mj-lt"/>
              <a:buAutoNum type="arabicParenR"/>
            </a:pPr>
            <a:r>
              <a:rPr lang="pl-PL" sz="900" dirty="0" smtClean="0"/>
              <a:t>program </a:t>
            </a:r>
            <a:r>
              <a:rPr lang="pl-PL" sz="900" dirty="0"/>
              <a:t>działalności i plan finansowy banku na okres co najmniej </a:t>
            </a:r>
            <a:r>
              <a:rPr lang="pl-PL" sz="900" dirty="0" smtClean="0"/>
              <a:t>trzyletni,</a:t>
            </a:r>
          </a:p>
          <a:p>
            <a:pPr marL="228600" indent="-228600" algn="just">
              <a:lnSpc>
                <a:spcPct val="90000"/>
              </a:lnSpc>
              <a:buFont typeface="+mj-lt"/>
              <a:buAutoNum type="arabicParenR"/>
            </a:pPr>
            <a:r>
              <a:rPr lang="pl-PL" sz="900" dirty="0" smtClean="0"/>
              <a:t>dokumenty </a:t>
            </a:r>
            <a:r>
              <a:rPr lang="pl-PL" sz="900" dirty="0"/>
              <a:t>dotyczące założycieli i ich sytuacji finansowej, w tym oświadczenia składane przez nich w tym </a:t>
            </a:r>
            <a:r>
              <a:rPr lang="pl-PL" sz="900" dirty="0" smtClean="0"/>
              <a:t>zakresie,</a:t>
            </a:r>
          </a:p>
          <a:p>
            <a:pPr marL="228600" indent="-228600" algn="just">
              <a:lnSpc>
                <a:spcPct val="90000"/>
              </a:lnSpc>
              <a:buFont typeface="+mj-lt"/>
              <a:buAutoNum type="arabicParenR"/>
            </a:pPr>
            <a:r>
              <a:rPr lang="pl-PL" sz="900" dirty="0" smtClean="0"/>
              <a:t>opinię </a:t>
            </a:r>
            <a:r>
              <a:rPr lang="pl-PL" sz="900" dirty="0"/>
              <a:t>właściwych władz nadzorczych kraju siedziby wnioskodawcy, jeżeli założycielem jest bank </a:t>
            </a:r>
            <a:r>
              <a:rPr lang="pl-PL" sz="900" dirty="0" smtClean="0"/>
              <a:t>zagraniczny.</a:t>
            </a:r>
          </a:p>
          <a:p>
            <a:pPr marL="0" indent="0" algn="just">
              <a:lnSpc>
                <a:spcPct val="90000"/>
              </a:lnSpc>
              <a:buNone/>
            </a:pPr>
            <a:endParaRPr lang="pl-PL" sz="900" dirty="0" smtClean="0"/>
          </a:p>
          <a:p>
            <a:pPr marL="0" indent="0" algn="just">
              <a:lnSpc>
                <a:spcPct val="90000"/>
              </a:lnSpc>
              <a:buNone/>
            </a:pPr>
            <a:r>
              <a:rPr lang="pl-PL" sz="900" dirty="0" smtClean="0"/>
              <a:t>Jeżeli </a:t>
            </a:r>
            <a:r>
              <a:rPr lang="pl-PL" sz="900" dirty="0"/>
              <a:t>z wnioskiem o wydanie zezwolenia na utworzenie banku występuje więcej niż 10 założycieli, są oni obowiązani ustanowić 1-3 pełnomocników, którzy będą ich reprezentować wobec Komisji Nadzoru Finansowego w okresie poprzedzającym wydanie zezwolenia na utworzenie banku. Pełnomocnictwo powinno być sporządzone w formie aktu notarialnego.</a:t>
            </a:r>
          </a:p>
          <a:p>
            <a:pPr marL="0" indent="0" algn="just">
              <a:lnSpc>
                <a:spcPct val="90000"/>
              </a:lnSpc>
              <a:buNone/>
            </a:pPr>
            <a:endParaRPr lang="pl-PL" sz="900" dirty="0"/>
          </a:p>
        </p:txBody>
      </p:sp>
    </p:spTree>
    <p:extLst>
      <p:ext uri="{BB962C8B-B14F-4D97-AF65-F5344CB8AC3E}">
        <p14:creationId xmlns:p14="http://schemas.microsoft.com/office/powerpoint/2010/main" val="3637305348"/>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1566</TotalTime>
  <Words>4168</Words>
  <Application>Microsoft Office PowerPoint</Application>
  <PresentationFormat>Panoramiczny</PresentationFormat>
  <Paragraphs>281</Paragraphs>
  <Slides>31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31</vt:i4>
      </vt:variant>
    </vt:vector>
  </HeadingPairs>
  <TitlesOfParts>
    <vt:vector size="35" baseType="lpstr">
      <vt:lpstr>Arial</vt:lpstr>
      <vt:lpstr>Trebuchet MS</vt:lpstr>
      <vt:lpstr>Wingdings 3</vt:lpstr>
      <vt:lpstr>Faseta</vt:lpstr>
      <vt:lpstr>WARUNKI PODJĘCIA DZIAŁALNOŚCI PRZEZ INSTYTUCJE FINANSOWE</vt:lpstr>
      <vt:lpstr>DZIAŁALNOŚĆ GOSPODARCZA</vt:lpstr>
      <vt:lpstr>ZASADY PROWADZENIA DZIAŁALNOŚCI GOSPODARCZEJ</vt:lpstr>
      <vt:lpstr>REGLAMENTACJA DZIAŁALNOŚCI GOSPODARCZEJ</vt:lpstr>
      <vt:lpstr>ZEZWOLENIE</vt:lpstr>
      <vt:lpstr>WYDAWANIE ZEZWOLEŃ W ZAKRESIE DZIAŁALNOŚCI INSTYTUCJI FINANSOWYCH</vt:lpstr>
      <vt:lpstr>BANK </vt:lpstr>
      <vt:lpstr>WARUNKI UTWORZENIA BANKU</vt:lpstr>
      <vt:lpstr>WNIOSEK O WYDANIE ZEZWOLENIA NA UTWORZENIE BANKU</vt:lpstr>
      <vt:lpstr>POSTĘPOWANIE W SPRAWIE ZEZWOLENIA NA UTWORZENIE BANKU</vt:lpstr>
      <vt:lpstr>ZEZWOLENIE NA UTWORZENIE BANKU</vt:lpstr>
      <vt:lpstr>ZEZWOLENIE NA ROZPOCZĘCIE DZIAŁALNOŚCI PRZEZ BANK</vt:lpstr>
      <vt:lpstr>SPÓŁDZIELCZE KASY OSZCZĘDNOŚCIOWO-KREDYTOWE </vt:lpstr>
      <vt:lpstr>TOWARZYSTWA UBEZPIECZENIOWE i REASEKURACYJNE</vt:lpstr>
      <vt:lpstr>WNIOSEK O WYDANIE ZEZWOLENIA NA WYKONYWANIE DZIAŁALNOŚCI UBEZPIECZENIOWEJ LUB REASEKURACYJNEJ</vt:lpstr>
      <vt:lpstr>ZEZWOLENIA NA WYKONYWANIE DZIAŁALNOŚCI UBEZPIECZENIOWEJ LUB REASEKURACYJNEJ</vt:lpstr>
      <vt:lpstr>DOMY MAKLERSKIE</vt:lpstr>
      <vt:lpstr>ZEZWOLENIE NA PROWADZENIE DZIAŁALNOŚCI MAKLERSKIEJ</vt:lpstr>
      <vt:lpstr>FUNDUSZE INWESTYCYJNE</vt:lpstr>
      <vt:lpstr>WARUNKI UTWORZENIA FUNDUSZU INWESTYCYJNEGO</vt:lpstr>
      <vt:lpstr>ZEZWOLENIE NA UTWORZENIE FUNDUSZU INWESTYCYJNEGO</vt:lpstr>
      <vt:lpstr>TOWARZYSTWO FUNDUSZY INWESTYCYJNYCH</vt:lpstr>
      <vt:lpstr>WARUNKI UTWORZENIA TOWARZYSTWA FUNDUSZY INWESTYCYJNYCH</vt:lpstr>
      <vt:lpstr>ZEZWOLENIE NA WYKONYWANIE DZIAŁALNOŚCI PRZEZ TOWARZYSTWO FUNDUSZY INWESTYCYJNYCH</vt:lpstr>
      <vt:lpstr>FUNDUSZE EMERYTALNE</vt:lpstr>
      <vt:lpstr>WARUNKI UTWORZENIA FUNDUSZU EMERYATLNEGO</vt:lpstr>
      <vt:lpstr>ZEZWOLENIE NA UTWORZENIE FUNDUSZU INWESTYCYJNEGO</vt:lpstr>
      <vt:lpstr>TOWARZYSTWO EMERYTALNE</vt:lpstr>
      <vt:lpstr>WARUNKI UTWORZENIA TOWARZYSTWA FUNDUSZY EMERYTALNYCH</vt:lpstr>
      <vt:lpstr>ZEZWOLENIE NA WYKONYWANIE DZIAŁALNOŚCI PRZEZ TOWARZYSTWO FUNDUSZY EMERYTALNYCH</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ISTOTA I RODZAJE INSTYTUCJI FINANSOWYCH</dc:title>
  <dc:creator>Kancelaria 3</dc:creator>
  <cp:lastModifiedBy>Kancelaria 3</cp:lastModifiedBy>
  <cp:revision>125</cp:revision>
  <dcterms:created xsi:type="dcterms:W3CDTF">2019-08-21T12:56:44Z</dcterms:created>
  <dcterms:modified xsi:type="dcterms:W3CDTF">2020-02-14T13:29:39Z</dcterms:modified>
</cp:coreProperties>
</file>